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5" r:id="rId11"/>
    <p:sldId id="272" r:id="rId12"/>
    <p:sldId id="273" r:id="rId13"/>
    <p:sldId id="274" r:id="rId14"/>
  </p:sldIdLst>
  <p:sldSz cx="6243638" cy="4679950"/>
  <p:notesSz cx="6858000" cy="9144000"/>
  <p:defaultTextStyle>
    <a:defPPr>
      <a:defRPr lang="de-DE"/>
    </a:defPPr>
    <a:lvl1pPr marL="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5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304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956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607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260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91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563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215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5" autoAdjust="0"/>
    <p:restoredTop sz="94667" autoAdjust="0"/>
  </p:normalViewPr>
  <p:slideViewPr>
    <p:cSldViewPr>
      <p:cViewPr varScale="1">
        <p:scale>
          <a:sx n="124" d="100"/>
          <a:sy n="124" d="100"/>
        </p:scale>
        <p:origin x="-1164" y="-90"/>
      </p:cViewPr>
      <p:guideLst>
        <p:guide orient="horz" pos="1474"/>
        <p:guide pos="1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97278-9916-4BC9-9653-6DEB43F1F98A}" type="datetimeFigureOut">
              <a:rPr lang="de-DE" smtClean="0"/>
              <a:pPr/>
              <a:t>01.11.2012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578D-F708-4C58-839D-BA399D14961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916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4596-6CCC-254B-AADA-7E1CB1B3CEB6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B9E-6689-B541-984D-AA12D2D2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D:\Aufträge-JSC\Projekt-EMI\EMI-PPT-Template\2. Runde\gitt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1823"/>
            <a:ext cx="6243638" cy="3719665"/>
          </a:xfrm>
          <a:prstGeom prst="rect">
            <a:avLst/>
          </a:prstGeom>
          <a:noFill/>
        </p:spPr>
      </p:pic>
      <p:sp>
        <p:nvSpPr>
          <p:cNvPr id="2" name="Rechteck 1"/>
          <p:cNvSpPr/>
          <p:nvPr userDrawn="1"/>
        </p:nvSpPr>
        <p:spPr>
          <a:xfrm>
            <a:off x="2185715" y="4140175"/>
            <a:ext cx="3831498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EMI is partially funded by the European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 Commission under Grant Agreement RI-261611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7200" y="107727"/>
            <a:ext cx="3528675" cy="1080120"/>
          </a:xfrm>
          <a:prstGeom prst="rect">
            <a:avLst/>
          </a:prstGeom>
        </p:spPr>
        <p:txBody>
          <a:bodyPr vert="horz" wrap="none" tIns="0" rIns="0" bIns="46800" anchor="ctr" anchorCtr="0">
            <a:noAutofit/>
          </a:bodyPr>
          <a:lstStyle>
            <a:lvl1pPr algn="l">
              <a:defRPr sz="32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483" y="1259855"/>
            <a:ext cx="3528268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226520" indent="0">
              <a:buNone/>
              <a:defRPr/>
            </a:lvl2pPr>
            <a:lvl3pPr marL="453039" indent="0">
              <a:buNone/>
              <a:defRPr/>
            </a:lvl3pPr>
            <a:lvl4pPr marL="679560" indent="0">
              <a:buNone/>
              <a:defRPr/>
            </a:lvl4pPr>
            <a:lvl5pPr marL="906079" indent="0">
              <a:buNone/>
              <a:defRPr/>
            </a:lvl5pPr>
          </a:lstStyle>
          <a:p>
            <a:pPr lvl="0"/>
            <a:r>
              <a:rPr lang="en-US" dirty="0" smtClean="0"/>
              <a:t>Author, Institute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97483" y="1835919"/>
            <a:ext cx="2736304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3" y="35719"/>
            <a:ext cx="1455359" cy="549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1499" y="4356199"/>
            <a:ext cx="5688632" cy="288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.lamla\Desktop\balk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3" y="64519"/>
            <a:ext cx="358932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1500" y="620120"/>
            <a:ext cx="5688632" cy="3636270"/>
          </a:xfrm>
          <a:prstGeom prst="rect">
            <a:avLst/>
          </a:prstGeom>
        </p:spPr>
        <p:txBody>
          <a:bodyPr lIns="45303" tIns="22652" rIns="45303" bIns="22652"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5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1499" y="64519"/>
            <a:ext cx="3456384" cy="504056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ru-RU" dirty="0" smtClean="0"/>
              <a:t>01/11/12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UNG 2012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 rot="16200000">
            <a:off x="4502712" y="2903302"/>
            <a:ext cx="3168351" cy="3135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3" y="35719"/>
            <a:ext cx="1455359" cy="549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ufträge-JSC\Projekt-EMI\EMI-PPT-Template\2. Runde\EMI_Logo_newes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2059" y="107727"/>
            <a:ext cx="916457" cy="398292"/>
          </a:xfrm>
          <a:prstGeom prst="rect">
            <a:avLst/>
          </a:prstGeom>
          <a:noFill/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0834" y="4337624"/>
            <a:ext cx="1456849" cy="249164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014A803-2AB9-424E-BA66-E0031698D423}" type="datetime1">
              <a:rPr lang="it-IT" smtClean="0"/>
              <a:t>01/11/2012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33244" y="4337624"/>
            <a:ext cx="1977153" cy="249164"/>
          </a:xfrm>
          <a:prstGeom prst="rect">
            <a:avLst/>
          </a:prstGeom>
        </p:spPr>
        <p:txBody>
          <a:bodyPr/>
          <a:lstStyle>
            <a:lvl1pPr algn="ct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CERN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74609" y="4337624"/>
            <a:ext cx="1456849" cy="24916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60838D-EE03-4405-A687-6A316259901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304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90" indent="-169890" algn="l" defTabSz="4530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8095" indent="-141575" algn="l" defTabSz="45304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2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820" indent="-113260" algn="l" defTabSz="45304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9339" indent="-113260" algn="l" defTabSz="45304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5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237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88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5418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5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304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956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607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260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91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563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215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Recent ARC developments </a:t>
            </a:r>
            <a:b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EMI project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err="1"/>
              <a:t>Andrii</a:t>
            </a:r>
            <a:r>
              <a:rPr lang="en-US" i="1" dirty="0"/>
              <a:t> </a:t>
            </a:r>
            <a:r>
              <a:rPr lang="en-US" i="1" dirty="0" err="1"/>
              <a:t>Salnikov</a:t>
            </a:r>
            <a:r>
              <a:rPr lang="en-US" i="1" dirty="0"/>
              <a:t>, </a:t>
            </a:r>
            <a:r>
              <a:rPr lang="en-US" i="1" dirty="0" err="1"/>
              <a:t>Ievgen</a:t>
            </a:r>
            <a:r>
              <a:rPr lang="en-US" i="1" dirty="0"/>
              <a:t> </a:t>
            </a:r>
            <a:r>
              <a:rPr lang="en-US" i="1" dirty="0" err="1"/>
              <a:t>Sliusar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/>
              <a:t>UNG 2012</a:t>
            </a:r>
            <a:r>
              <a:rPr lang="en-US" dirty="0" smtClean="0"/>
              <a:t>, November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620120"/>
            <a:ext cx="3168351" cy="363627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 sites in EGIIS: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Sites in giis.grid.org.ua EGIIS: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Sites in lcg.bitp.kiev.ua EGIIS: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</a:p>
          <a:p>
            <a:pPr marL="226520" lvl="1" indent="0"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6520" lvl="1" indent="0">
              <a:buNone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315" indent="0">
              <a:buNone/>
            </a:pPr>
            <a:r>
              <a:rPr lang="en-US" dirty="0" smtClean="0"/>
              <a:t>Sites </a:t>
            </a:r>
            <a:r>
              <a:rPr lang="en-US" dirty="0" smtClean="0"/>
              <a:t>with GLUE2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  <a:p>
            <a:pPr marL="28315" indent="0">
              <a:buNone/>
            </a:pPr>
            <a:r>
              <a:rPr lang="en-US" dirty="0"/>
              <a:t>Sites with EMI-ES: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 ARC Deployment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1899" y="971823"/>
            <a:ext cx="1800200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failed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3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0.6.1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0.6.5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0.8.1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0.8.1.1 -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0.8.3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0.8.3.1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5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1.0.1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1.1.0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4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2.0.0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- 12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to EMI-2 ARC and keep it up to date</a:t>
            </a:r>
          </a:p>
          <a:p>
            <a:r>
              <a:rPr lang="en-US" dirty="0" smtClean="0"/>
              <a:t>Enable GLUE2 and EMI-ES</a:t>
            </a:r>
          </a:p>
          <a:p>
            <a:r>
              <a:rPr lang="en-US" dirty="0" smtClean="0"/>
              <a:t>Read the manual and find advanced configuration use-cases to efficiently utilize cluster resources</a:t>
            </a:r>
          </a:p>
          <a:p>
            <a:r>
              <a:rPr lang="en-US" dirty="0" smtClean="0"/>
              <a:t>EMIR deployment </a:t>
            </a:r>
            <a:r>
              <a:rPr lang="en-US" dirty="0"/>
              <a:t>in </a:t>
            </a:r>
            <a:r>
              <a:rPr lang="en-US" dirty="0" smtClean="0"/>
              <a:t>Ukraine (almost there)</a:t>
            </a:r>
            <a:endParaRPr lang="en-US" dirty="0" smtClean="0"/>
          </a:p>
          <a:p>
            <a:r>
              <a:rPr lang="en-US" dirty="0"/>
              <a:t>Enable accounting (SGAS and APEL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Use the latest </a:t>
            </a:r>
            <a:r>
              <a:rPr lang="en-US" b="1" dirty="0" smtClean="0"/>
              <a:t>EMI clients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right way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8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ARC components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nordugridmap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PBS batch system </a:t>
            </a:r>
            <a:r>
              <a:rPr lang="en-US" dirty="0" err="1" smtClean="0"/>
              <a:t>backends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p</a:t>
            </a:r>
            <a:r>
              <a:rPr lang="en-US" dirty="0" smtClean="0"/>
              <a:t>lugins for advanced use-cases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documentation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lots of bug-reports and bug-fixes</a:t>
            </a:r>
          </a:p>
          <a:p>
            <a:pPr marL="0" indent="0">
              <a:buNone/>
            </a:pPr>
            <a:r>
              <a:rPr lang="en-US" b="1" u="sng" dirty="0" smtClean="0"/>
              <a:t>Stand-alone solutions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PHP VOMS-Admin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3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2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43831"/>
            <a:ext cx="5689600" cy="21606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behind ARC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Balázs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Kónya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NorduGrid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2012, Uppsala, Sweden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56291" y="2688111"/>
            <a:ext cx="2355000" cy="1020681"/>
            <a:chOff x="2473747" y="2688111"/>
            <a:chExt cx="2355000" cy="1020681"/>
          </a:xfrm>
        </p:grpSpPr>
        <p:sp>
          <p:nvSpPr>
            <p:cNvPr id="9" name="Rectangle 8"/>
            <p:cNvSpPr/>
            <p:nvPr/>
          </p:nvSpPr>
          <p:spPr>
            <a:xfrm>
              <a:off x="2473747" y="3200961"/>
              <a:ext cx="108012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First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grid 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clusters</a:t>
              </a:r>
            </a:p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in Ukraine:</a:t>
              </a:r>
            </a:p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KIPT, BITP, KNU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042233" y="2692874"/>
              <a:ext cx="0" cy="55701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572812" y="3196930"/>
              <a:ext cx="79275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First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grid segment </a:t>
              </a:r>
              <a:endParaRPr lang="en-US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of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NASU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966863" y="2688111"/>
              <a:ext cx="0" cy="55701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26340" y="2692874"/>
              <a:ext cx="0" cy="34098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122736" y="2988047"/>
              <a:ext cx="40427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UAG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593052" y="2688111"/>
              <a:ext cx="0" cy="55701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494" y="3295852"/>
              <a:ext cx="475253" cy="24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6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goal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 rot="16200000">
            <a:off x="4315659" y="2716249"/>
            <a:ext cx="3542458" cy="313506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/>
              <a:t>Balázs</a:t>
            </a:r>
            <a:r>
              <a:rPr lang="en-US" sz="1100" dirty="0"/>
              <a:t> </a:t>
            </a:r>
            <a:r>
              <a:rPr lang="en-US" sz="1100" dirty="0" err="1"/>
              <a:t>Kónya</a:t>
            </a:r>
            <a:r>
              <a:rPr lang="en-US" sz="1100" dirty="0"/>
              <a:t>, </a:t>
            </a:r>
            <a:r>
              <a:rPr lang="en-US" sz="1100" dirty="0" err="1"/>
              <a:t>NorduGrid</a:t>
            </a:r>
            <a:r>
              <a:rPr lang="en-US" sz="1100" dirty="0"/>
              <a:t> 2012, Uppsala, Sweden</a:t>
            </a:r>
          </a:p>
          <a:p>
            <a:endParaRPr lang="en-US" sz="11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97483" y="755799"/>
            <a:ext cx="5747158" cy="3550441"/>
            <a:chOff x="646334" y="1237604"/>
            <a:chExt cx="7960605" cy="4917849"/>
          </a:xfrm>
        </p:grpSpPr>
        <p:sp>
          <p:nvSpPr>
            <p:cNvPr id="52" name="Rounded Rectangle 51"/>
            <p:cNvSpPr/>
            <p:nvPr/>
          </p:nvSpPr>
          <p:spPr>
            <a:xfrm>
              <a:off x="5717036" y="4729418"/>
              <a:ext cx="2889903" cy="142603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33942" tIns="66971" rIns="133942" bIns="6697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6334" y="1595857"/>
              <a:ext cx="1441464" cy="4105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55" name="Picture 12" descr="http://egee2.eu-egee.org/egee07/resolveUid/9b21156632ea82b47be000ac7ceef09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56" y="2821831"/>
              <a:ext cx="748632" cy="4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" descr="http://www.unicore.eu/unicore/img/UNICORE-Logo-PPT-300dpi-transpar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483" y="3887286"/>
              <a:ext cx="1095049" cy="23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57" r="39381"/>
            <a:stretch>
              <a:fillRect/>
            </a:stretch>
          </p:blipFill>
          <p:spPr bwMode="auto">
            <a:xfrm>
              <a:off x="1006703" y="4764309"/>
              <a:ext cx="709107" cy="57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ounded Rectangle 57"/>
            <p:cNvSpPr/>
            <p:nvPr/>
          </p:nvSpPr>
          <p:spPr>
            <a:xfrm>
              <a:off x="2806209" y="1595857"/>
              <a:ext cx="2736457" cy="3026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59" name="Picture 5" descr="C:\Dokumente und Einstellungen\nl\Eigene Dateien\Aufträge 2009-JSC\EMI-PPT-Template\EMI_Logo_newe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826" y="1812208"/>
              <a:ext cx="2285419" cy="96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1527490" y="2061124"/>
              <a:ext cx="1855304" cy="10468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655361" y="3180086"/>
              <a:ext cx="1727433" cy="4326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3"/>
            </p:cNvCxnSpPr>
            <p:nvPr/>
          </p:nvCxnSpPr>
          <p:spPr>
            <a:xfrm flipV="1">
              <a:off x="1885529" y="3971036"/>
              <a:ext cx="1497263" cy="30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7" idx="3"/>
            </p:cNvCxnSpPr>
            <p:nvPr/>
          </p:nvCxnSpPr>
          <p:spPr>
            <a:xfrm flipV="1">
              <a:off x="1715807" y="4403730"/>
              <a:ext cx="1666985" cy="6490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806209" y="4980658"/>
              <a:ext cx="2736457" cy="10794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r>
                <a:rPr lang="en-GB" sz="1200" dirty="0"/>
                <a:t>Standards,</a:t>
              </a:r>
              <a:br>
                <a:rPr lang="en-GB" sz="1200" dirty="0"/>
              </a:br>
              <a:r>
                <a:rPr lang="en-GB" sz="1200" dirty="0"/>
                <a:t>New technologies,</a:t>
              </a:r>
            </a:p>
            <a:p>
              <a:pPr algn="ctr">
                <a:defRPr/>
              </a:pPr>
              <a:r>
                <a:rPr lang="en-GB" sz="1200" dirty="0"/>
                <a:t>Users and Infrastructure Requirements</a:t>
              </a:r>
            </a:p>
          </p:txBody>
        </p:sp>
        <p:sp>
          <p:nvSpPr>
            <p:cNvPr id="65" name="Down Arrow 64"/>
            <p:cNvSpPr/>
            <p:nvPr/>
          </p:nvSpPr>
          <p:spPr>
            <a:xfrm rot="10800000">
              <a:off x="3959378" y="4403730"/>
              <a:ext cx="502188" cy="64904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26941" y="2963735"/>
              <a:ext cx="216219" cy="21634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26941" y="3468551"/>
              <a:ext cx="216219" cy="21634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526941" y="3901247"/>
              <a:ext cx="216219" cy="21634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526941" y="4261823"/>
              <a:ext cx="216219" cy="21402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655359" y="1812207"/>
              <a:ext cx="216220" cy="1442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727435" y="2891622"/>
              <a:ext cx="216219" cy="144232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>
              <a:off x="1727435" y="5341237"/>
              <a:ext cx="216219" cy="214022"/>
            </a:xfrm>
            <a:prstGeom prst="diamon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>
              <a:off x="1655359" y="4261824"/>
              <a:ext cx="216220" cy="141906"/>
            </a:xfrm>
            <a:prstGeom prst="trapezoi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4608036" y="2963735"/>
              <a:ext cx="216220" cy="2163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968403" y="3468551"/>
              <a:ext cx="213895" cy="2163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247672" y="3468551"/>
              <a:ext cx="213895" cy="2163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605714" y="3973359"/>
              <a:ext cx="218545" cy="2140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356393" y="3218471"/>
              <a:ext cx="1564687" cy="5176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r>
                <a:rPr lang="en-GB" sz="1200" dirty="0"/>
                <a:t>EMI common products</a:t>
              </a: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2979" y="3915203"/>
              <a:ext cx="504513" cy="7211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0" name="Left-Right Arrow 79"/>
            <p:cNvSpPr/>
            <p:nvPr/>
          </p:nvSpPr>
          <p:spPr>
            <a:xfrm>
              <a:off x="2806209" y="1237604"/>
              <a:ext cx="2736457" cy="21402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r>
                <a:rPr lang="en-GB">
                  <a:solidFill>
                    <a:srgbClr val="010920"/>
                  </a:solidFill>
                  <a:cs typeface="Arial" charset="0"/>
                </a:rPr>
                <a:t>3 years</a:t>
              </a:r>
            </a:p>
            <a:p>
              <a:pPr algn="ctr">
                <a:defRPr/>
              </a:pPr>
              <a:endParaRPr lang="en-GB">
                <a:solidFill>
                  <a:srgbClr val="010920"/>
                </a:solidFill>
                <a:cs typeface="Arial" charset="0"/>
              </a:endParaRPr>
            </a:p>
            <a:p>
              <a:pPr algn="ctr">
                <a:defRPr/>
              </a:pPr>
              <a:endParaRPr lang="en-GB">
                <a:solidFill>
                  <a:srgbClr val="010920"/>
                </a:solidFill>
                <a:cs typeface="Arial" charset="0"/>
              </a:endParaRPr>
            </a:p>
          </p:txBody>
        </p:sp>
        <p:pic>
          <p:nvPicPr>
            <p:cNvPr id="81" name="Picture 2" descr="Red Hat Hom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74" y="5382747"/>
              <a:ext cx="913702" cy="29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Right Arrow 81"/>
            <p:cNvSpPr/>
            <p:nvPr/>
          </p:nvSpPr>
          <p:spPr>
            <a:xfrm>
              <a:off x="5428742" y="3038180"/>
              <a:ext cx="576586" cy="36058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4" name="Left-Right Arrow 83"/>
            <p:cNvSpPr/>
            <p:nvPr/>
          </p:nvSpPr>
          <p:spPr>
            <a:xfrm>
              <a:off x="646334" y="1237604"/>
              <a:ext cx="1441464" cy="21402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r>
                <a:rPr lang="en-GB">
                  <a:solidFill>
                    <a:srgbClr val="010920"/>
                  </a:solidFill>
                  <a:cs typeface="Arial" charset="0"/>
                </a:rPr>
                <a:t>Before EMI</a:t>
              </a:r>
            </a:p>
            <a:p>
              <a:pPr algn="ctr">
                <a:defRPr/>
              </a:pPr>
              <a:endParaRPr lang="en-GB">
                <a:solidFill>
                  <a:srgbClr val="010920"/>
                </a:solidFill>
                <a:cs typeface="Arial" charset="0"/>
              </a:endParaRPr>
            </a:p>
            <a:p>
              <a:pPr algn="ctr">
                <a:defRPr/>
              </a:pPr>
              <a:endParaRPr lang="en-GB">
                <a:solidFill>
                  <a:srgbClr val="010920"/>
                </a:solidFill>
                <a:cs typeface="Arial" charset="0"/>
              </a:endParaRPr>
            </a:p>
          </p:txBody>
        </p:sp>
        <p:sp>
          <p:nvSpPr>
            <p:cNvPr id="85" name="Left-Right Arrow 84"/>
            <p:cNvSpPr/>
            <p:nvPr/>
          </p:nvSpPr>
          <p:spPr>
            <a:xfrm>
              <a:off x="5830956" y="1237604"/>
              <a:ext cx="2448165" cy="21402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r>
                <a:rPr lang="en-GB">
                  <a:solidFill>
                    <a:srgbClr val="010920"/>
                  </a:solidFill>
                  <a:cs typeface="Arial" charset="0"/>
                </a:rPr>
                <a:t>After EMI</a:t>
              </a:r>
            </a:p>
            <a:p>
              <a:pPr algn="ctr">
                <a:defRPr/>
              </a:pPr>
              <a:endParaRPr lang="en-GB">
                <a:solidFill>
                  <a:srgbClr val="010920"/>
                </a:solidFill>
                <a:cs typeface="Arial" charset="0"/>
              </a:endParaRPr>
            </a:p>
            <a:p>
              <a:pPr algn="ctr">
                <a:defRPr/>
              </a:pPr>
              <a:endParaRPr lang="en-GB">
                <a:solidFill>
                  <a:srgbClr val="010920"/>
                </a:solidFill>
                <a:cs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431312" y="2592976"/>
              <a:ext cx="1439139" cy="53970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4" rIns="91430" bIns="45714" anchor="ctr"/>
            <a:lstStyle/>
            <a:p>
              <a:pPr algn="ctr">
                <a:defRPr/>
              </a:pPr>
              <a:r>
                <a:rPr lang="fr-FR" sz="1200" b="1" dirty="0" err="1"/>
                <a:t>Implemented</a:t>
              </a:r>
              <a:r>
                <a:rPr lang="fr-FR" sz="1200" b="1" dirty="0"/>
                <a:t> </a:t>
              </a:r>
              <a:r>
                <a:rPr lang="fr-FR" sz="1200" b="1" dirty="0" err="1"/>
                <a:t>Agreements</a:t>
              </a:r>
              <a:endParaRPr lang="en-GB" sz="1200" b="1" dirty="0"/>
            </a:p>
          </p:txBody>
        </p:sp>
        <p:pic>
          <p:nvPicPr>
            <p:cNvPr id="87" name="Picture 47" descr="Debian Projec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203" y="5397349"/>
              <a:ext cx="769555" cy="26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76" y="1716826"/>
              <a:ext cx="520787" cy="68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10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192" y="1716826"/>
              <a:ext cx="520787" cy="68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108" descr="http://egee2.eu-egee.org/egee07/resolveUid/9b21156632ea82b47be000ac7ceef09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261" y="2203084"/>
              <a:ext cx="748632" cy="4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8" descr="http://www.unicore.eu/unicore/img/UNICORE-Logo-PPT-300dpi-transpar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312" y="2134990"/>
              <a:ext cx="1095047" cy="23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57" r="39381"/>
            <a:stretch>
              <a:fillRect/>
            </a:stretch>
          </p:blipFill>
          <p:spPr bwMode="auto">
            <a:xfrm>
              <a:off x="7877136" y="2465037"/>
              <a:ext cx="709107" cy="57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111"/>
            <p:cNvSpPr txBox="1">
              <a:spLocks noChangeArrowheads="1"/>
            </p:cNvSpPr>
            <p:nvPr/>
          </p:nvSpPr>
          <p:spPr bwMode="auto">
            <a:xfrm>
              <a:off x="6300595" y="4728538"/>
              <a:ext cx="1697208" cy="48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3942" tIns="66971" rIns="133942" bIns="66971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sv-SE" sz="1400" dirty="0"/>
                <a:t>Repositories</a:t>
              </a:r>
              <a:endParaRPr lang="en-US" sz="1800" dirty="0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15" y="3632423"/>
            <a:ext cx="430070" cy="435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4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683791"/>
            <a:ext cx="5688632" cy="36362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CE:</a:t>
            </a:r>
            <a:r>
              <a:rPr lang="en-US" dirty="0" smtClean="0"/>
              <a:t> EMI-ES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CREAM, A-REX, UNICORE/X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IS:</a:t>
            </a:r>
            <a:r>
              <a:rPr lang="en-US" dirty="0" smtClean="0"/>
              <a:t> GLUE2 XML and LDAP rendering</a:t>
            </a:r>
          </a:p>
          <a:p>
            <a:pPr marL="0" indent="0">
              <a:buNone/>
            </a:pPr>
            <a:r>
              <a:rPr lang="en-US" b="1" dirty="0" smtClean="0"/>
              <a:t>II: </a:t>
            </a:r>
            <a:r>
              <a:rPr lang="en-US" dirty="0" smtClean="0"/>
              <a:t>EMI Registry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EMIR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SE:</a:t>
            </a:r>
            <a:r>
              <a:rPr lang="en-US" dirty="0" smtClean="0"/>
              <a:t> SRM v2.2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dCache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DPM,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Accounting: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APEL</a:t>
            </a:r>
          </a:p>
          <a:p>
            <a:pPr marL="0" indent="0">
              <a:buNone/>
            </a:pPr>
            <a:r>
              <a:rPr lang="en-US" b="1" dirty="0" smtClean="0"/>
              <a:t>EMI Clients: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 Clients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EMI </a:t>
            </a:r>
            <a:r>
              <a:rPr lang="en-US" b="1" dirty="0" err="1" smtClean="0"/>
              <a:t>DataLib</a:t>
            </a:r>
            <a:r>
              <a:rPr lang="en-US" b="1" dirty="0" smtClean="0"/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GFAL2</a:t>
            </a:r>
          </a:p>
          <a:p>
            <a:pPr marL="0" indent="0">
              <a:buNone/>
            </a:pPr>
            <a:r>
              <a:rPr lang="en-US" b="1" dirty="0"/>
              <a:t>EMI </a:t>
            </a:r>
            <a:r>
              <a:rPr lang="en-US" b="1" dirty="0" smtClean="0"/>
              <a:t>Security: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VOMS,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Standards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8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A-REX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2" y="648072"/>
            <a:ext cx="2594998" cy="3636119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2977802" y="683791"/>
            <a:ext cx="2952329" cy="36362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Job management interfaces:</a:t>
            </a:r>
            <a:endParaRPr lang="en-US" sz="1800" dirty="0" smtClean="0"/>
          </a:p>
          <a:p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ridFTP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(old one,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globus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-based, will be dropped)</a:t>
            </a:r>
          </a:p>
          <a:p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xBES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(OGSA WS-interface, not really used)</a:t>
            </a:r>
          </a:p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EMI-ES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Secure, Robust, Feature-rich CE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Runs on any UNIX/Linux platforms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No impact on other OS components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Support various batch systems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Easily extendable </a:t>
            </a:r>
            <a:r>
              <a:rPr lang="en-US" sz="1400" b="1" dirty="0"/>
              <a:t>by plugins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6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 err="1"/>
              <a:t>Florido</a:t>
            </a:r>
            <a:r>
              <a:rPr lang="en-US" sz="1100" dirty="0"/>
              <a:t> </a:t>
            </a:r>
            <a:r>
              <a:rPr lang="en-US" sz="1100" dirty="0" err="1" smtClean="0"/>
              <a:t>Paganelli</a:t>
            </a:r>
            <a:r>
              <a:rPr lang="en-US" sz="1100" dirty="0" smtClean="0"/>
              <a:t>, </a:t>
            </a:r>
            <a:r>
              <a:rPr lang="en-US" sz="1100" dirty="0" err="1"/>
              <a:t>NorduGrid</a:t>
            </a:r>
            <a:r>
              <a:rPr lang="en-US" sz="1100" dirty="0"/>
              <a:t> 2012, Uppsala, Sweden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5515" y="683791"/>
            <a:ext cx="5377994" cy="35400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273947" y="3275031"/>
            <a:ext cx="131638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LDAP </a:t>
            </a:r>
            <a:r>
              <a:rPr lang="en-US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NorduGrid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LDAP Glue1.3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GLUE2</a:t>
            </a:r>
            <a:endParaRPr lang="en-US" sz="11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service discovery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 err="1"/>
              <a:t>Florido</a:t>
            </a:r>
            <a:r>
              <a:rPr lang="en-US" sz="1100" dirty="0"/>
              <a:t> </a:t>
            </a:r>
            <a:r>
              <a:rPr lang="en-US" sz="1100" dirty="0" err="1"/>
              <a:t>Paganelli</a:t>
            </a:r>
            <a:r>
              <a:rPr lang="en-US" sz="1100" dirty="0"/>
              <a:t>, </a:t>
            </a:r>
            <a:r>
              <a:rPr lang="en-US" sz="1100" dirty="0" err="1"/>
              <a:t>NorduGrid</a:t>
            </a:r>
            <a:r>
              <a:rPr lang="en-US" sz="1100" dirty="0"/>
              <a:t> 2012, </a:t>
            </a:r>
            <a:r>
              <a:rPr lang="en-US" sz="1100" dirty="0" smtClean="0"/>
              <a:t>Uppsala, Sweden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7454" y="713770"/>
            <a:ext cx="5204645" cy="34264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753667" y="1043831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NorduGrid</a:t>
            </a:r>
            <a:r>
              <a:rPr lang="en-US" sz="1600" b="1" dirty="0" smtClean="0">
                <a:solidFill>
                  <a:srgbClr val="C00000"/>
                </a:solidFill>
              </a:rPr>
              <a:t> LDAP Only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Performance Issues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SE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 withdrawn own SE implementation, but works well with existing ones.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Accounting </a:t>
            </a:r>
            <a:r>
              <a:rPr lang="en-US" sz="2000" b="1" dirty="0"/>
              <a:t>to </a:t>
            </a:r>
            <a:r>
              <a:rPr lang="en-US" sz="2000" b="1" dirty="0" smtClean="0"/>
              <a:t>APEL: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JURA (almost there).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/>
              <a:t>ARC Clients as EMI Clients: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fully interoperable with GLUE2 and EMIR. Ongoing performance improvements and more testing.</a:t>
            </a:r>
          </a:p>
          <a:p>
            <a:pPr marL="0" indent="0">
              <a:buNone/>
            </a:pPr>
            <a:r>
              <a:rPr lang="en-US" sz="2000" b="1" dirty="0" smtClean="0"/>
              <a:t>EMI </a:t>
            </a:r>
            <a:r>
              <a:rPr lang="en-US" sz="2000" b="1" dirty="0" err="1"/>
              <a:t>DataLib</a:t>
            </a:r>
            <a:r>
              <a:rPr lang="en-US" sz="2000" b="1" dirty="0"/>
              <a:t>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DataLib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able to employ GFAL2 (code is finished), but packaging issues exist.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/>
              <a:t>EMI Security: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++ is finished, client-side integration for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arcproxy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tool only, same problems with packaging.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5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UNG 2012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 err="1"/>
              <a:t>Balázs</a:t>
            </a:r>
            <a:r>
              <a:rPr lang="en-US" sz="1100" dirty="0"/>
              <a:t> </a:t>
            </a:r>
            <a:r>
              <a:rPr lang="en-US" sz="1100" dirty="0" err="1"/>
              <a:t>Kónya</a:t>
            </a:r>
            <a:r>
              <a:rPr lang="en-US" sz="1100" dirty="0"/>
              <a:t>, </a:t>
            </a:r>
            <a:r>
              <a:rPr lang="en-US" sz="1100" dirty="0" err="1"/>
              <a:t>NorduGrid</a:t>
            </a:r>
            <a:r>
              <a:rPr lang="en-US" sz="1100" dirty="0"/>
              <a:t> 2012, Uppsala, Sweden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6" y="755799"/>
            <a:ext cx="5343351" cy="34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03" y="1475879"/>
            <a:ext cx="2590318" cy="1019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/>
          <a:p>
            <a:r>
              <a:rPr lang="it-IT" dirty="0" smtClean="0"/>
              <a:t>01/11/2012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474</Words>
  <Application>Microsoft Office PowerPoint</Application>
  <PresentationFormat>Custom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Larissa-Design</vt:lpstr>
      <vt:lpstr>Recent ARC developments  in the EMI project</vt:lpstr>
      <vt:lpstr>Road behind ARC</vt:lpstr>
      <vt:lpstr>EMI goal</vt:lpstr>
      <vt:lpstr>EMI Standards</vt:lpstr>
      <vt:lpstr>A-REX</vt:lpstr>
      <vt:lpstr>ARIS</vt:lpstr>
      <vt:lpstr>ARC service discovery</vt:lpstr>
      <vt:lpstr>Other components</vt:lpstr>
      <vt:lpstr>Documentation</vt:lpstr>
      <vt:lpstr>UNG ARC Deployment</vt:lpstr>
      <vt:lpstr>Moving the right way </vt:lpstr>
      <vt:lpstr>Our contribution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n.lamla</dc:creator>
  <cp:lastModifiedBy>m</cp:lastModifiedBy>
  <cp:revision>96</cp:revision>
  <dcterms:created xsi:type="dcterms:W3CDTF">2011-10-04T06:09:25Z</dcterms:created>
  <dcterms:modified xsi:type="dcterms:W3CDTF">2012-10-31T22:13:28Z</dcterms:modified>
</cp:coreProperties>
</file>