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4" r:id="rId3"/>
    <p:sldId id="267" r:id="rId4"/>
    <p:sldId id="305" r:id="rId5"/>
    <p:sldId id="306" r:id="rId6"/>
    <p:sldId id="257" r:id="rId7"/>
    <p:sldId id="263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300" r:id="rId16"/>
    <p:sldId id="279" r:id="rId17"/>
    <p:sldId id="303" r:id="rId18"/>
    <p:sldId id="274" r:id="rId19"/>
    <p:sldId id="276" r:id="rId20"/>
    <p:sldId id="278" r:id="rId21"/>
    <p:sldId id="262" r:id="rId22"/>
    <p:sldId id="281" r:id="rId23"/>
    <p:sldId id="282" r:id="rId24"/>
    <p:sldId id="283" r:id="rId25"/>
    <p:sldId id="286" r:id="rId26"/>
    <p:sldId id="287" r:id="rId27"/>
    <p:sldId id="285" r:id="rId28"/>
    <p:sldId id="284" r:id="rId29"/>
    <p:sldId id="289" r:id="rId30"/>
    <p:sldId id="290" r:id="rId31"/>
    <p:sldId id="288" r:id="rId32"/>
    <p:sldId id="291" r:id="rId33"/>
    <p:sldId id="292" r:id="rId34"/>
    <p:sldId id="293" r:id="rId35"/>
    <p:sldId id="304" r:id="rId36"/>
    <p:sldId id="294" r:id="rId37"/>
    <p:sldId id="295" r:id="rId38"/>
    <p:sldId id="296" r:id="rId39"/>
    <p:sldId id="297" r:id="rId40"/>
    <p:sldId id="298" r:id="rId41"/>
    <p:sldId id="301" r:id="rId42"/>
    <p:sldId id="299" r:id="rId43"/>
    <p:sldId id="302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CFC36-9CC0-45F5-9896-F033D4FEC7B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2FD5795D-4C16-410E-9836-7D3EA2F2B2CA}">
      <dgm:prSet phldrT="[Текст]"/>
      <dgm:spPr/>
      <dgm:t>
        <a:bodyPr/>
        <a:lstStyle/>
        <a:p>
          <a:r>
            <a:rPr lang="ru-RU" dirty="0" err="1" smtClean="0"/>
            <a:t>Грид</a:t>
          </a:r>
          <a:r>
            <a:rPr lang="ru-RU" dirty="0" smtClean="0"/>
            <a:t> сайты украинского национального </a:t>
          </a:r>
          <a:r>
            <a:rPr lang="ru-RU" dirty="0" err="1" smtClean="0"/>
            <a:t>грид</a:t>
          </a:r>
          <a:endParaRPr lang="ru-RU" dirty="0"/>
        </a:p>
      </dgm:t>
    </dgm:pt>
    <dgm:pt modelId="{A95A062A-1043-4D48-A4C2-91B91D999C39}" type="parTrans" cxnId="{58EF5E24-8E21-4EB7-A466-F65CEFCCF053}">
      <dgm:prSet/>
      <dgm:spPr/>
      <dgm:t>
        <a:bodyPr/>
        <a:lstStyle/>
        <a:p>
          <a:endParaRPr lang="ru-RU"/>
        </a:p>
      </dgm:t>
    </dgm:pt>
    <dgm:pt modelId="{E48BB824-5506-4D43-B4AD-F1E4B3BC3029}" type="sibTrans" cxnId="{58EF5E24-8E21-4EB7-A466-F65CEFCCF053}">
      <dgm:prSet/>
      <dgm:spPr/>
      <dgm:t>
        <a:bodyPr/>
        <a:lstStyle/>
        <a:p>
          <a:endParaRPr lang="ru-RU"/>
        </a:p>
      </dgm:t>
    </dgm:pt>
    <dgm:pt modelId="{02BE2276-00AE-4DF2-A745-5CD2946A3EB7}">
      <dgm:prSet phldrT="[Текст]"/>
      <dgm:spPr/>
      <dgm:t>
        <a:bodyPr/>
        <a:lstStyle/>
        <a:p>
          <a:r>
            <a:rPr lang="ru-RU" dirty="0" err="1" smtClean="0"/>
            <a:t>Грид</a:t>
          </a:r>
          <a:r>
            <a:rPr lang="ru-RU" dirty="0" smtClean="0"/>
            <a:t> сайты </a:t>
          </a:r>
        </a:p>
        <a:p>
          <a:r>
            <a:rPr lang="ru-RU" dirty="0" smtClean="0"/>
            <a:t>прошедшие сертификацию в </a:t>
          </a:r>
          <a:r>
            <a:rPr lang="en-US" dirty="0" smtClean="0"/>
            <a:t>EGI</a:t>
          </a:r>
          <a:endParaRPr lang="ru-RU" dirty="0"/>
        </a:p>
      </dgm:t>
    </dgm:pt>
    <dgm:pt modelId="{21A38652-B05D-4B28-8604-3C3092695E40}" type="parTrans" cxnId="{938019EC-3002-45F2-AF4A-F4136DDED0FE}">
      <dgm:prSet/>
      <dgm:spPr/>
      <dgm:t>
        <a:bodyPr/>
        <a:lstStyle/>
        <a:p>
          <a:endParaRPr lang="ru-RU"/>
        </a:p>
      </dgm:t>
    </dgm:pt>
    <dgm:pt modelId="{E22CEE7D-351B-4355-80E1-71FBC966DE2B}" type="sibTrans" cxnId="{938019EC-3002-45F2-AF4A-F4136DDED0FE}">
      <dgm:prSet/>
      <dgm:spPr/>
      <dgm:t>
        <a:bodyPr/>
        <a:lstStyle/>
        <a:p>
          <a:endParaRPr lang="ru-RU"/>
        </a:p>
      </dgm:t>
    </dgm:pt>
    <dgm:pt modelId="{FFFB03AC-E638-4B5D-A3C7-D8C21C5D0FE7}" type="pres">
      <dgm:prSet presAssocID="{958CFC36-9CC0-45F5-9896-F033D4FEC7B8}" presName="linearFlow" presStyleCnt="0">
        <dgm:presLayoutVars>
          <dgm:dir/>
          <dgm:resizeHandles val="exact"/>
        </dgm:presLayoutVars>
      </dgm:prSet>
      <dgm:spPr/>
    </dgm:pt>
    <dgm:pt modelId="{45DE7281-07F7-4027-9966-C979F1AE5AB5}" type="pres">
      <dgm:prSet presAssocID="{2FD5795D-4C16-410E-9836-7D3EA2F2B2CA}" presName="composite" presStyleCnt="0"/>
      <dgm:spPr/>
    </dgm:pt>
    <dgm:pt modelId="{F9144361-5C3E-4AB8-8182-56F2C4493B99}" type="pres">
      <dgm:prSet presAssocID="{2FD5795D-4C16-410E-9836-7D3EA2F2B2CA}" presName="imgShp" presStyleLbl="fgImgPlace1" presStyleIdx="0" presStyleCnt="2" custScaleX="273717" custScaleY="3020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3271C6-2DF3-4BD9-AD37-DA2D08777F49}" type="pres">
      <dgm:prSet presAssocID="{2FD5795D-4C16-410E-9836-7D3EA2F2B2CA}" presName="txShp" presStyleLbl="node1" presStyleIdx="0" presStyleCnt="2" custScaleX="87946" custScaleY="284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D64B5-6FB0-4C0B-A47E-3718E6A11B33}" type="pres">
      <dgm:prSet presAssocID="{E48BB824-5506-4D43-B4AD-F1E4B3BC3029}" presName="spacing" presStyleCnt="0"/>
      <dgm:spPr/>
    </dgm:pt>
    <dgm:pt modelId="{9F252FC1-01F8-403F-84F5-7E36A08DA23D}" type="pres">
      <dgm:prSet presAssocID="{02BE2276-00AE-4DF2-A745-5CD2946A3EB7}" presName="composite" presStyleCnt="0"/>
      <dgm:spPr/>
    </dgm:pt>
    <dgm:pt modelId="{2B4C63D0-7C5A-4A12-87B8-477BE0F56961}" type="pres">
      <dgm:prSet presAssocID="{02BE2276-00AE-4DF2-A745-5CD2946A3EB7}" presName="imgShp" presStyleLbl="fgImgPlace1" presStyleIdx="1" presStyleCnt="2" custScaleX="297817" custScaleY="296567" custLinFactNeighborX="933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B113FA-5877-4A56-9D6D-E8C95F7498DE}" type="pres">
      <dgm:prSet presAssocID="{02BE2276-00AE-4DF2-A745-5CD2946A3EB7}" presName="txShp" presStyleLbl="node1" presStyleIdx="1" presStyleCnt="2" custScaleX="92745" custScaleY="289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2EF742-2459-4833-915D-180F76692E40}" type="presOf" srcId="{958CFC36-9CC0-45F5-9896-F033D4FEC7B8}" destId="{FFFB03AC-E638-4B5D-A3C7-D8C21C5D0FE7}" srcOrd="0" destOrd="0" presId="urn:microsoft.com/office/officeart/2005/8/layout/vList3#1"/>
    <dgm:cxn modelId="{80ED27FB-8694-4D4E-94BE-934151694DE5}" type="presOf" srcId="{2FD5795D-4C16-410E-9836-7D3EA2F2B2CA}" destId="{7D3271C6-2DF3-4BD9-AD37-DA2D08777F49}" srcOrd="0" destOrd="0" presId="urn:microsoft.com/office/officeart/2005/8/layout/vList3#1"/>
    <dgm:cxn modelId="{938019EC-3002-45F2-AF4A-F4136DDED0FE}" srcId="{958CFC36-9CC0-45F5-9896-F033D4FEC7B8}" destId="{02BE2276-00AE-4DF2-A745-5CD2946A3EB7}" srcOrd="1" destOrd="0" parTransId="{21A38652-B05D-4B28-8604-3C3092695E40}" sibTransId="{E22CEE7D-351B-4355-80E1-71FBC966DE2B}"/>
    <dgm:cxn modelId="{58EF5E24-8E21-4EB7-A466-F65CEFCCF053}" srcId="{958CFC36-9CC0-45F5-9896-F033D4FEC7B8}" destId="{2FD5795D-4C16-410E-9836-7D3EA2F2B2CA}" srcOrd="0" destOrd="0" parTransId="{A95A062A-1043-4D48-A4C2-91B91D999C39}" sibTransId="{E48BB824-5506-4D43-B4AD-F1E4B3BC3029}"/>
    <dgm:cxn modelId="{60366E5C-4EF4-4A45-A016-3DF9A6C33AC5}" type="presOf" srcId="{02BE2276-00AE-4DF2-A745-5CD2946A3EB7}" destId="{76B113FA-5877-4A56-9D6D-E8C95F7498DE}" srcOrd="0" destOrd="0" presId="urn:microsoft.com/office/officeart/2005/8/layout/vList3#1"/>
    <dgm:cxn modelId="{992862BC-2E15-4699-B58E-24696AD1E673}" type="presParOf" srcId="{FFFB03AC-E638-4B5D-A3C7-D8C21C5D0FE7}" destId="{45DE7281-07F7-4027-9966-C979F1AE5AB5}" srcOrd="0" destOrd="0" presId="urn:microsoft.com/office/officeart/2005/8/layout/vList3#1"/>
    <dgm:cxn modelId="{E8EB67F2-0079-4D0C-B771-0785B9763C2B}" type="presParOf" srcId="{45DE7281-07F7-4027-9966-C979F1AE5AB5}" destId="{F9144361-5C3E-4AB8-8182-56F2C4493B99}" srcOrd="0" destOrd="0" presId="urn:microsoft.com/office/officeart/2005/8/layout/vList3#1"/>
    <dgm:cxn modelId="{6CBDE77E-848A-4AAD-A067-80886FA499D0}" type="presParOf" srcId="{45DE7281-07F7-4027-9966-C979F1AE5AB5}" destId="{7D3271C6-2DF3-4BD9-AD37-DA2D08777F49}" srcOrd="1" destOrd="0" presId="urn:microsoft.com/office/officeart/2005/8/layout/vList3#1"/>
    <dgm:cxn modelId="{A4FCCA1C-6595-4B11-A3E0-838241D15304}" type="presParOf" srcId="{FFFB03AC-E638-4B5D-A3C7-D8C21C5D0FE7}" destId="{864D64B5-6FB0-4C0B-A47E-3718E6A11B33}" srcOrd="1" destOrd="0" presId="urn:microsoft.com/office/officeart/2005/8/layout/vList3#1"/>
    <dgm:cxn modelId="{A970305C-DF8E-4FF8-A91C-A29E58AFF7E0}" type="presParOf" srcId="{FFFB03AC-E638-4B5D-A3C7-D8C21C5D0FE7}" destId="{9F252FC1-01F8-403F-84F5-7E36A08DA23D}" srcOrd="2" destOrd="0" presId="urn:microsoft.com/office/officeart/2005/8/layout/vList3#1"/>
    <dgm:cxn modelId="{8DFFEB62-D1AD-4F72-9D1B-72128C59B2F2}" type="presParOf" srcId="{9F252FC1-01F8-403F-84F5-7E36A08DA23D}" destId="{2B4C63D0-7C5A-4A12-87B8-477BE0F56961}" srcOrd="0" destOrd="0" presId="urn:microsoft.com/office/officeart/2005/8/layout/vList3#1"/>
    <dgm:cxn modelId="{B219D205-796F-4350-A324-48D945BC29E8}" type="presParOf" srcId="{9F252FC1-01F8-403F-84F5-7E36A08DA23D}" destId="{76B113FA-5877-4A56-9D6D-E8C95F7498D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8CFC36-9CC0-45F5-9896-F033D4FEC7B8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2FD5795D-4C16-410E-9836-7D3EA2F2B2CA}">
      <dgm:prSet phldrT="[Текст]"/>
      <dgm:spPr/>
      <dgm:t>
        <a:bodyPr/>
        <a:lstStyle/>
        <a:p>
          <a:r>
            <a:rPr lang="ru-RU" dirty="0" smtClean="0"/>
            <a:t>Нормативные документы УНГ</a:t>
          </a:r>
          <a:endParaRPr lang="ru-RU" dirty="0"/>
        </a:p>
      </dgm:t>
    </dgm:pt>
    <dgm:pt modelId="{A95A062A-1043-4D48-A4C2-91B91D999C39}" type="parTrans" cxnId="{58EF5E24-8E21-4EB7-A466-F65CEFCCF053}">
      <dgm:prSet/>
      <dgm:spPr/>
      <dgm:t>
        <a:bodyPr/>
        <a:lstStyle/>
        <a:p>
          <a:endParaRPr lang="ru-RU"/>
        </a:p>
      </dgm:t>
    </dgm:pt>
    <dgm:pt modelId="{E48BB824-5506-4D43-B4AD-F1E4B3BC3029}" type="sibTrans" cxnId="{58EF5E24-8E21-4EB7-A466-F65CEFCCF053}">
      <dgm:prSet/>
      <dgm:spPr/>
      <dgm:t>
        <a:bodyPr/>
        <a:lstStyle/>
        <a:p>
          <a:endParaRPr lang="ru-RU"/>
        </a:p>
      </dgm:t>
    </dgm:pt>
    <dgm:pt modelId="{02BE2276-00AE-4DF2-A745-5CD2946A3EB7}">
      <dgm:prSet phldrT="[Текст]"/>
      <dgm:spPr/>
      <dgm:t>
        <a:bodyPr/>
        <a:lstStyle/>
        <a:p>
          <a:r>
            <a:rPr lang="en-GB" dirty="0" smtClean="0"/>
            <a:t>Resource Centre Operational Level Agreement</a:t>
          </a:r>
          <a:r>
            <a:rPr lang="ru-RU" dirty="0" smtClean="0"/>
            <a:t>, </a:t>
          </a:r>
          <a:endParaRPr lang="en-US" dirty="0" smtClean="0"/>
        </a:p>
        <a:p>
          <a:r>
            <a:rPr lang="en-US" dirty="0" smtClean="0"/>
            <a:t>Service Level Agreement</a:t>
          </a:r>
          <a:endParaRPr lang="ru-RU" dirty="0"/>
        </a:p>
      </dgm:t>
    </dgm:pt>
    <dgm:pt modelId="{21A38652-B05D-4B28-8604-3C3092695E40}" type="parTrans" cxnId="{938019EC-3002-45F2-AF4A-F4136DDED0FE}">
      <dgm:prSet/>
      <dgm:spPr/>
      <dgm:t>
        <a:bodyPr/>
        <a:lstStyle/>
        <a:p>
          <a:endParaRPr lang="ru-RU"/>
        </a:p>
      </dgm:t>
    </dgm:pt>
    <dgm:pt modelId="{E22CEE7D-351B-4355-80E1-71FBC966DE2B}" type="sibTrans" cxnId="{938019EC-3002-45F2-AF4A-F4136DDED0FE}">
      <dgm:prSet/>
      <dgm:spPr/>
      <dgm:t>
        <a:bodyPr/>
        <a:lstStyle/>
        <a:p>
          <a:endParaRPr lang="ru-RU"/>
        </a:p>
      </dgm:t>
    </dgm:pt>
    <dgm:pt modelId="{FFFB03AC-E638-4B5D-A3C7-D8C21C5D0FE7}" type="pres">
      <dgm:prSet presAssocID="{958CFC36-9CC0-45F5-9896-F033D4FEC7B8}" presName="linearFlow" presStyleCnt="0">
        <dgm:presLayoutVars>
          <dgm:dir/>
          <dgm:resizeHandles val="exact"/>
        </dgm:presLayoutVars>
      </dgm:prSet>
      <dgm:spPr/>
    </dgm:pt>
    <dgm:pt modelId="{45DE7281-07F7-4027-9966-C979F1AE5AB5}" type="pres">
      <dgm:prSet presAssocID="{2FD5795D-4C16-410E-9836-7D3EA2F2B2CA}" presName="composite" presStyleCnt="0"/>
      <dgm:spPr/>
    </dgm:pt>
    <dgm:pt modelId="{F9144361-5C3E-4AB8-8182-56F2C4493B99}" type="pres">
      <dgm:prSet presAssocID="{2FD5795D-4C16-410E-9836-7D3EA2F2B2CA}" presName="imgShp" presStyleLbl="fgImgPlace1" presStyleIdx="0" presStyleCnt="2" custScaleX="273717" custScaleY="3020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3271C6-2DF3-4BD9-AD37-DA2D08777F49}" type="pres">
      <dgm:prSet presAssocID="{2FD5795D-4C16-410E-9836-7D3EA2F2B2CA}" presName="txShp" presStyleLbl="node1" presStyleIdx="0" presStyleCnt="2" custScaleX="87946" custScaleY="284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D64B5-6FB0-4C0B-A47E-3718E6A11B33}" type="pres">
      <dgm:prSet presAssocID="{E48BB824-5506-4D43-B4AD-F1E4B3BC3029}" presName="spacing" presStyleCnt="0"/>
      <dgm:spPr/>
    </dgm:pt>
    <dgm:pt modelId="{9F252FC1-01F8-403F-84F5-7E36A08DA23D}" type="pres">
      <dgm:prSet presAssocID="{02BE2276-00AE-4DF2-A745-5CD2946A3EB7}" presName="composite" presStyleCnt="0"/>
      <dgm:spPr/>
    </dgm:pt>
    <dgm:pt modelId="{2B4C63D0-7C5A-4A12-87B8-477BE0F56961}" type="pres">
      <dgm:prSet presAssocID="{02BE2276-00AE-4DF2-A745-5CD2946A3EB7}" presName="imgShp" presStyleLbl="fgImgPlace1" presStyleIdx="1" presStyleCnt="2" custScaleX="297817" custScaleY="296567" custLinFactNeighborX="933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B113FA-5877-4A56-9D6D-E8C95F7498DE}" type="pres">
      <dgm:prSet presAssocID="{02BE2276-00AE-4DF2-A745-5CD2946A3EB7}" presName="txShp" presStyleLbl="node1" presStyleIdx="1" presStyleCnt="2" custScaleX="92745" custScaleY="289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B1183E-64C3-4F9E-85A5-90BA21780912}" type="presOf" srcId="{02BE2276-00AE-4DF2-A745-5CD2946A3EB7}" destId="{76B113FA-5877-4A56-9D6D-E8C95F7498DE}" srcOrd="0" destOrd="0" presId="urn:microsoft.com/office/officeart/2005/8/layout/vList3#2"/>
    <dgm:cxn modelId="{938019EC-3002-45F2-AF4A-F4136DDED0FE}" srcId="{958CFC36-9CC0-45F5-9896-F033D4FEC7B8}" destId="{02BE2276-00AE-4DF2-A745-5CD2946A3EB7}" srcOrd="1" destOrd="0" parTransId="{21A38652-B05D-4B28-8604-3C3092695E40}" sibTransId="{E22CEE7D-351B-4355-80E1-71FBC966DE2B}"/>
    <dgm:cxn modelId="{1A783E1C-E77C-448D-83FC-4844ACCAD9C3}" type="presOf" srcId="{958CFC36-9CC0-45F5-9896-F033D4FEC7B8}" destId="{FFFB03AC-E638-4B5D-A3C7-D8C21C5D0FE7}" srcOrd="0" destOrd="0" presId="urn:microsoft.com/office/officeart/2005/8/layout/vList3#2"/>
    <dgm:cxn modelId="{E1046549-397B-4E25-B483-3AB37A382C2A}" type="presOf" srcId="{2FD5795D-4C16-410E-9836-7D3EA2F2B2CA}" destId="{7D3271C6-2DF3-4BD9-AD37-DA2D08777F49}" srcOrd="0" destOrd="0" presId="urn:microsoft.com/office/officeart/2005/8/layout/vList3#2"/>
    <dgm:cxn modelId="{58EF5E24-8E21-4EB7-A466-F65CEFCCF053}" srcId="{958CFC36-9CC0-45F5-9896-F033D4FEC7B8}" destId="{2FD5795D-4C16-410E-9836-7D3EA2F2B2CA}" srcOrd="0" destOrd="0" parTransId="{A95A062A-1043-4D48-A4C2-91B91D999C39}" sibTransId="{E48BB824-5506-4D43-B4AD-F1E4B3BC3029}"/>
    <dgm:cxn modelId="{11C310C2-4BCE-4A50-A1B1-9523A6760BC3}" type="presParOf" srcId="{FFFB03AC-E638-4B5D-A3C7-D8C21C5D0FE7}" destId="{45DE7281-07F7-4027-9966-C979F1AE5AB5}" srcOrd="0" destOrd="0" presId="urn:microsoft.com/office/officeart/2005/8/layout/vList3#2"/>
    <dgm:cxn modelId="{FA1AB0BB-C805-4600-80D8-9F82D9AF2DF6}" type="presParOf" srcId="{45DE7281-07F7-4027-9966-C979F1AE5AB5}" destId="{F9144361-5C3E-4AB8-8182-56F2C4493B99}" srcOrd="0" destOrd="0" presId="urn:microsoft.com/office/officeart/2005/8/layout/vList3#2"/>
    <dgm:cxn modelId="{DBE13870-0F50-411E-BC17-46FC0918BA24}" type="presParOf" srcId="{45DE7281-07F7-4027-9966-C979F1AE5AB5}" destId="{7D3271C6-2DF3-4BD9-AD37-DA2D08777F49}" srcOrd="1" destOrd="0" presId="urn:microsoft.com/office/officeart/2005/8/layout/vList3#2"/>
    <dgm:cxn modelId="{9BCFD7F0-C535-4A20-BC76-A63E9C54CDC4}" type="presParOf" srcId="{FFFB03AC-E638-4B5D-A3C7-D8C21C5D0FE7}" destId="{864D64B5-6FB0-4C0B-A47E-3718E6A11B33}" srcOrd="1" destOrd="0" presId="urn:microsoft.com/office/officeart/2005/8/layout/vList3#2"/>
    <dgm:cxn modelId="{536A0100-1BC9-40E4-B6B5-AF7EABDFD7A3}" type="presParOf" srcId="{FFFB03AC-E638-4B5D-A3C7-D8C21C5D0FE7}" destId="{9F252FC1-01F8-403F-84F5-7E36A08DA23D}" srcOrd="2" destOrd="0" presId="urn:microsoft.com/office/officeart/2005/8/layout/vList3#2"/>
    <dgm:cxn modelId="{7F0CFDEB-22AD-4285-A2D2-38977DB00D19}" type="presParOf" srcId="{9F252FC1-01F8-403F-84F5-7E36A08DA23D}" destId="{2B4C63D0-7C5A-4A12-87B8-477BE0F56961}" srcOrd="0" destOrd="0" presId="urn:microsoft.com/office/officeart/2005/8/layout/vList3#2"/>
    <dgm:cxn modelId="{8FADF04E-1363-4D6E-B8D0-4C45996BFEC7}" type="presParOf" srcId="{9F252FC1-01F8-403F-84F5-7E36A08DA23D}" destId="{76B113FA-5877-4A56-9D6D-E8C95F7498D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271C6-2DF3-4BD9-AD37-DA2D08777F49}">
      <dsp:nvSpPr>
        <dsp:cNvPr id="0" name=""/>
        <dsp:cNvSpPr/>
      </dsp:nvSpPr>
      <dsp:spPr>
        <a:xfrm rot="10800000">
          <a:off x="2211186" y="78722"/>
          <a:ext cx="4164047" cy="24548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55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Грид</a:t>
          </a:r>
          <a:r>
            <a:rPr lang="ru-RU" sz="2100" kern="1200" dirty="0" smtClean="0"/>
            <a:t> сайты украинского национального </a:t>
          </a:r>
          <a:r>
            <a:rPr lang="ru-RU" sz="2100" kern="1200" dirty="0" err="1" smtClean="0"/>
            <a:t>грид</a:t>
          </a:r>
          <a:endParaRPr lang="ru-RU" sz="2100" kern="1200" dirty="0"/>
        </a:p>
      </dsp:txBody>
      <dsp:txXfrm rot="10800000">
        <a:off x="2824900" y="78722"/>
        <a:ext cx="3550333" cy="2454856"/>
      </dsp:txXfrm>
    </dsp:sp>
    <dsp:sp modelId="{F9144361-5C3E-4AB8-8182-56F2C4493B99}">
      <dsp:nvSpPr>
        <dsp:cNvPr id="0" name=""/>
        <dsp:cNvSpPr/>
      </dsp:nvSpPr>
      <dsp:spPr>
        <a:xfrm>
          <a:off x="744732" y="2912"/>
          <a:ext cx="2362178" cy="26064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113FA-5877-4A56-9D6D-E8C95F7498DE}">
      <dsp:nvSpPr>
        <dsp:cNvPr id="0" name=""/>
        <dsp:cNvSpPr/>
      </dsp:nvSpPr>
      <dsp:spPr>
        <a:xfrm rot="10800000">
          <a:off x="2092765" y="2895709"/>
          <a:ext cx="4391269" cy="25019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55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Грид</a:t>
          </a:r>
          <a:r>
            <a:rPr lang="ru-RU" sz="2100" kern="1200" dirty="0" smtClean="0"/>
            <a:t> сайты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прошедшие сертификацию в </a:t>
          </a:r>
          <a:r>
            <a:rPr lang="en-US" sz="2100" kern="1200" dirty="0" smtClean="0"/>
            <a:t>EGI</a:t>
          </a:r>
          <a:endParaRPr lang="ru-RU" sz="2100" kern="1200" dirty="0"/>
        </a:p>
      </dsp:txBody>
      <dsp:txXfrm rot="10800000">
        <a:off x="2718254" y="2895709"/>
        <a:ext cx="3765780" cy="2501958"/>
      </dsp:txXfrm>
    </dsp:sp>
    <dsp:sp modelId="{2B4C63D0-7C5A-4A12-87B8-477BE0F56961}">
      <dsp:nvSpPr>
        <dsp:cNvPr id="0" name=""/>
        <dsp:cNvSpPr/>
      </dsp:nvSpPr>
      <dsp:spPr>
        <a:xfrm>
          <a:off x="716457" y="2867001"/>
          <a:ext cx="2570161" cy="25593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271C6-2DF3-4BD9-AD37-DA2D08777F49}">
      <dsp:nvSpPr>
        <dsp:cNvPr id="0" name=""/>
        <dsp:cNvSpPr/>
      </dsp:nvSpPr>
      <dsp:spPr>
        <a:xfrm rot="10800000">
          <a:off x="2211186" y="78722"/>
          <a:ext cx="4164047" cy="24548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55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Нормативные документы УНГ</a:t>
          </a:r>
          <a:endParaRPr lang="ru-RU" sz="2300" kern="1200" dirty="0"/>
        </a:p>
      </dsp:txBody>
      <dsp:txXfrm rot="10800000">
        <a:off x="2824900" y="78722"/>
        <a:ext cx="3550333" cy="2454856"/>
      </dsp:txXfrm>
    </dsp:sp>
    <dsp:sp modelId="{F9144361-5C3E-4AB8-8182-56F2C4493B99}">
      <dsp:nvSpPr>
        <dsp:cNvPr id="0" name=""/>
        <dsp:cNvSpPr/>
      </dsp:nvSpPr>
      <dsp:spPr>
        <a:xfrm>
          <a:off x="744732" y="2912"/>
          <a:ext cx="2362178" cy="26064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113FA-5877-4A56-9D6D-E8C95F7498DE}">
      <dsp:nvSpPr>
        <dsp:cNvPr id="0" name=""/>
        <dsp:cNvSpPr/>
      </dsp:nvSpPr>
      <dsp:spPr>
        <a:xfrm rot="10800000">
          <a:off x="2092765" y="2895709"/>
          <a:ext cx="4391269" cy="25019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55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Resource Centre Operational Level Agreement</a:t>
          </a:r>
          <a:r>
            <a:rPr lang="ru-RU" sz="2300" kern="1200" dirty="0" smtClean="0"/>
            <a:t>, </a:t>
          </a: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Service Level Agreement</a:t>
          </a:r>
          <a:endParaRPr lang="ru-RU" sz="2300" kern="1200" dirty="0"/>
        </a:p>
      </dsp:txBody>
      <dsp:txXfrm rot="10800000">
        <a:off x="2718254" y="2895709"/>
        <a:ext cx="3765780" cy="2501958"/>
      </dsp:txXfrm>
    </dsp:sp>
    <dsp:sp modelId="{2B4C63D0-7C5A-4A12-87B8-477BE0F56961}">
      <dsp:nvSpPr>
        <dsp:cNvPr id="0" name=""/>
        <dsp:cNvSpPr/>
      </dsp:nvSpPr>
      <dsp:spPr>
        <a:xfrm>
          <a:off x="716457" y="2867001"/>
          <a:ext cx="2570161" cy="25593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DF2D8F-FA52-4660-96A5-57BBB09BC239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79D437-A18F-4E52-826E-27ADEF08A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9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77F9D-6C76-448D-95A7-7F9603B24890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5102C-C631-4A4A-AC94-1376B0100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4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8F95-F16B-4C72-8E60-9837C8381750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61796-4446-4E06-9AAC-AE9371F0E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4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712EE-960D-444B-A419-A449FE0A3283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0742-4DEE-4128-80C5-1BD70D094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3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FE7916-7C1C-4C4F-A89E-1310DAC20335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119076-2BD5-408F-BF42-DEFF3E426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8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A6806-2F67-4D87-BE86-CA26A2EC0EEA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9F14-FF7D-45BB-921A-B174E4087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3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70336F-0795-4FCB-85C6-D6513ABCE4DD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673046-AF45-4BC3-ADDB-B42F39C64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9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E598-82A2-4965-85E1-AE74EB05FBA7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D4E1A-CF46-4A4E-9799-6CF5DD8E7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30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D7B9D4-3194-4B89-8E0B-2C5275243D55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8E3A61-74B5-4439-92CC-2B39B48F4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9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1F2A97-A37A-462A-AA77-FCB11CC5CC59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94A878-6EC7-427B-9B74-A5A9FB832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90D222-2C8E-42FD-A20B-2B86BF15920B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4E247A-F9B9-4DBD-B688-FFC7CACCD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2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9C4BC78-B89D-4D9A-B04D-32C28C329949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D129B569-FC46-4EF2-9427-648760012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3" r:id="rId2"/>
    <p:sldLayoutId id="2147483769" r:id="rId3"/>
    <p:sldLayoutId id="2147483764" r:id="rId4"/>
    <p:sldLayoutId id="2147483770" r:id="rId5"/>
    <p:sldLayoutId id="2147483765" r:id="rId6"/>
    <p:sldLayoutId id="2147483771" r:id="rId7"/>
    <p:sldLayoutId id="2147483772" r:id="rId8"/>
    <p:sldLayoutId id="2147483773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vobox1.bitp.kiev.ua:6143/sgas/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grid.org.ua/" TargetMode="External"/><Relationship Id="rId2" Type="http://schemas.openxmlformats.org/officeDocument/2006/relationships/hyperlink" Target="http://voms.grid.org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x.grid.org.ua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frastructure.kiev.ua/monitoring/" TargetMode="External"/><Relationship Id="rId2" Type="http://schemas.openxmlformats.org/officeDocument/2006/relationships/hyperlink" Target="https://194.44.37.211/nagi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500063"/>
            <a:ext cx="8343900" cy="292893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Технічний стан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грід-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інфраструктури:  досягнення і проблеми.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Технічна інтеграція інфраструктури, поточний стан інтеграції, проблеми, подальші кроки, готовність інфраструктури УНГ, нормативні документи.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4286250"/>
            <a:ext cx="7407275" cy="1752600"/>
          </a:xfrm>
        </p:spPr>
        <p:txBody>
          <a:bodyPr/>
          <a:lstStyle/>
          <a:p>
            <a:pPr marL="26988" algn="ctr" eaLnBrk="1" hangingPunct="1"/>
            <a:r>
              <a:rPr lang="uk-UA" b="1" smtClean="0">
                <a:solidFill>
                  <a:schemeClr val="tx1"/>
                </a:solidFill>
              </a:rPr>
              <a:t>Свістунов С.Я.</a:t>
            </a:r>
          </a:p>
          <a:p>
            <a:pPr marL="26988" algn="ctr" eaLnBrk="1" hangingPunct="1"/>
            <a:r>
              <a:rPr lang="uk-UA" b="1" smtClean="0">
                <a:solidFill>
                  <a:schemeClr val="tx1"/>
                </a:solidFill>
              </a:rPr>
              <a:t>Інститут теоретичної фізики ім.М.М.Боголюбова НАН України</a:t>
            </a:r>
            <a:endParaRPr lang="ru-RU" b="1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DB8EF-CB03-4CC7-B519-7484B0A385F7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8" y="153988"/>
          <a:ext cx="9001126" cy="6751651"/>
        </p:xfrm>
        <a:graphic>
          <a:graphicData uri="http://schemas.openxmlformats.org/drawingml/2006/table">
            <a:tbl>
              <a:tblPr/>
              <a:tblGrid>
                <a:gridCol w="4357703"/>
                <a:gridCol w="928691"/>
                <a:gridCol w="1000128"/>
                <a:gridCol w="928691"/>
                <a:gridCol w="928691"/>
                <a:gridCol w="857222"/>
              </a:tblGrid>
              <a:tr h="280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Кластер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Процент общего времени доступности сервисов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Июнь </a:t>
                      </a: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Июль </a:t>
                      </a: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август</a:t>
                      </a: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Национальный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университет «</a:t>
                      </a: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Киево-Могилянская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академия»</a:t>
                      </a: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0,7%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0,7%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0,7%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JS=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60%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=0,7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Институт прикладной физики НАН Украины </a:t>
                      </a: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Институт магнетизма НАН Украины  </a:t>
                      </a: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1%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JS=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JS=1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=1%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66%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JS=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Институт радиофизики и электроники им. А.Я. </a:t>
                      </a: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Усикова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НАН Украины </a:t>
                      </a: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58%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77%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Институт физики полупроводников имени В. Е. </a:t>
                      </a: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Лашкарева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НАН Украины </a:t>
                      </a: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JS=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1%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JS=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Радиоастрономический институт НАН Украины  </a:t>
                      </a: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44,5%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Институт физики НАН Украины  </a:t>
                      </a: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Институт космических исследований НАНУ-НКАУ  </a:t>
                      </a: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Институт </a:t>
                      </a: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металофизики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им.Г.В.Курдюмова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НАН Украины  </a:t>
                      </a: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17%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17%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17%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54,5%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Таврический гуманитарно-экологический институт  </a:t>
                      </a: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Институт кибернетики имени В.М. Глушкова НАН Украины  </a:t>
                      </a: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57%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57%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57%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459" name="Рисунок 3" descr="UNG-Nordu-29-10-2012-1-a-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142875" y="5429250"/>
            <a:ext cx="157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 магнетизма НАН Украины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0" y="2071688"/>
            <a:ext cx="1928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Главная астрономическая обсерватория 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0" y="357188"/>
            <a:ext cx="2000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 прикладной физики НАН Украины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483" name="Рисунок 3" descr="UNG-Nordu-29-10-2012-2-a-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0" y="5500688"/>
            <a:ext cx="20050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 космических исследований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0" y="2071688"/>
            <a:ext cx="1565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 физики НАН Украины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0" y="357188"/>
            <a:ext cx="171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Радиоастрономический институт НАН Украины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0" y="3786188"/>
            <a:ext cx="22860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Национальный университет «Киево-Могилянская академия»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1507" name="Рисунок 4" descr="Monitoring-31-10-2012-1_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0"/>
            <a:ext cx="7929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499350" cy="500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Ресурсы УНГ</a:t>
            </a: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928688" y="714375"/>
            <a:ext cx="8005762" cy="5929313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Обеспечение доступности грид-сайта это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администратора грид – сайта.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Контроль за работой грид-сайта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выполнять менеджер грид-сайта,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Система тестирования доступности грид-сайтов – это только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информационная помощь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администраторам грид-сайтов,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У БКЦ (центр мониторинга)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ни каких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механизмов для исключения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грид-сайта из инфраструктуры УНГ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499350" cy="500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Ресурсы УНГ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714375"/>
            <a:ext cx="8077200" cy="592931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июне 2012 года на заседании ККП было принято решение о необходимости подписания документа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cap="small" dirty="0" smtClean="0">
                <a:latin typeface="Times New Roman" pitchFamily="18" charset="0"/>
                <a:cs typeface="Times New Roman" pitchFamily="18" charset="0"/>
              </a:rPr>
              <a:t>Ресурсний центр </a:t>
            </a:r>
            <a:r>
              <a:rPr lang="en-US" b="1" cap="small" dirty="0" smtClean="0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ru-RU" b="1" cap="smal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b="1" cap="sm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cap="small" dirty="0" smtClean="0">
                <a:latin typeface="Times New Roman" pitchFamily="18" charset="0"/>
                <a:cs typeface="Times New Roman" pitchFamily="18" charset="0"/>
              </a:rPr>
              <a:t>Операційна Угода про рівень сервісів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который по тексту является аналогом документа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OLA EGI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определяет обязательства ресурсного центра по обеспечению доступности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грид-сайта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499350" cy="500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Ресурсы УНГ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000125" y="714375"/>
            <a:ext cx="7934325" cy="59293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 текущий момент документ подписали: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Института теоретической физики им. Н.Н. Боголюбова ,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Киевский государственный университет им. Тараса Шевченко,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ННЦ Харьковский физико-технический институт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  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Физико-технический институт низких температур им. Б.И. Веркина НАН Украины,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Институт молекулярной биологии и генетики НАНУ,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Национальный научный центр медико-биотехнических проблем НАН Украины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Государственное учреждение «Институт пищевой биотехнологии и геномики НАН Украины" .</a:t>
            </a:r>
          </a:p>
          <a:p>
            <a:pPr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499350" cy="5826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Ресурсы УНГ</a:t>
            </a: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000125" y="857250"/>
            <a:ext cx="7934325" cy="600075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ukraine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прекратила работу.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Пользователи должны входить в одну из виртуальных организаций УНГ 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Для администраторов создана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ung.infrastructure 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Для обучения созданы ВО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bitpedu, kpiedu, academia, testebed.univ.kiev.ua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Для пользователей, которые не входят ни в одну тематическую Во создана ВО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ung.seed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7" name="Рисунок 3" descr="VOMS-29-10-2012-3-a-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0"/>
            <a:ext cx="8080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38" y="142875"/>
            <a:ext cx="5999162" cy="571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ung.infrastructure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pic>
        <p:nvPicPr>
          <p:cNvPr id="27651" name="Рисунок 4" descr="VOMS-29-10-2012-3-1-a-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857250"/>
            <a:ext cx="8215313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1000125" y="142875"/>
            <a:ext cx="248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FF0000"/>
                </a:solidFill>
              </a:rPr>
              <a:t>32 грид-сайта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643063" y="79375"/>
            <a:ext cx="6632575" cy="473075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Ukrainian National Grid   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NGI_UA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DB4A9-4B74-4807-BB7D-0E194F13174C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0244" name="Рисунок 6" descr="EGI-2-2_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3765550"/>
            <a:ext cx="62293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7" descr="EGI-1-1-1_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74663"/>
            <a:ext cx="6164263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1416050" y="4330700"/>
            <a:ext cx="97948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803275" y="3244850"/>
            <a:ext cx="16589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latin typeface="Times New Roman" pitchFamily="18" charset="0"/>
                <a:cs typeface="Times New Roman" pitchFamily="18" charset="0"/>
              </a:rPr>
              <a:t>. . . . </a:t>
            </a:r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9" descr="VOMS-29-10-2012-3-3-a-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4886325"/>
            <a:ext cx="7419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Рисунок 10" descr="VOMS-29-10-2012-3-5-a-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72771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8" y="2000250"/>
            <a:ext cx="3500437" cy="200025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moldyngrid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27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пользователей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57813" y="5286375"/>
            <a:ext cx="3500437" cy="1571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ru-RU" sz="28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ВО </a:t>
            </a:r>
            <a:r>
              <a:rPr lang="en-US" sz="28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eegm</a:t>
            </a:r>
            <a:r>
              <a:rPr lang="en-US" sz="28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1 </a:t>
            </a:r>
            <a:r>
              <a:rPr lang="ru-RU" sz="28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пользователь</a:t>
            </a:r>
            <a:r>
              <a:rPr lang="en-US" sz="28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8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0"/>
            <a:ext cx="3143250" cy="582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Ресурсы УНГ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39A31-1EDC-4ADA-8863-5AE2DD58A737}" type="slidenum">
              <a:rPr lang="ru-RU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3000" y="571500"/>
          <a:ext cx="7715250" cy="6035673"/>
        </p:xfrm>
        <a:graphic>
          <a:graphicData uri="http://schemas.openxmlformats.org/drawingml/2006/table">
            <a:tbl>
              <a:tblPr/>
              <a:tblGrid>
                <a:gridCol w="5857875"/>
                <a:gridCol w="1857375"/>
              </a:tblGrid>
              <a:tr h="469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Институт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активных пользователей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Институт теоретической физики им. Н.Н. Боголюбова  НАН Украины 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Институт молекулярной биологии и генетики НАН Украины  </a:t>
                      </a:r>
                    </a:p>
                  </a:txBody>
                  <a:tcPr marL="45961" marR="459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Институт кибернетики имени В.М. Глушкова НАН Украины  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Киевский государственный университет им. Тараса Шевченко  </a:t>
                      </a:r>
                    </a:p>
                  </a:txBody>
                  <a:tcPr marL="45961" marR="459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Институт физики конденсированных систем НАН Украины  </a:t>
                      </a:r>
                    </a:p>
                  </a:txBody>
                  <a:tcPr marL="45961" marR="459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Физико-технический институт низких температур им. Б.И.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Веркина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НАН Украины  </a:t>
                      </a:r>
                    </a:p>
                  </a:txBody>
                  <a:tcPr marL="45961" marR="459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Институт магнетизма НАН Украины  </a:t>
                      </a:r>
                    </a:p>
                  </a:txBody>
                  <a:tcPr marL="45961" marR="459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Институт проблем математических машин и систем НАН Украины  </a:t>
                      </a:r>
                    </a:p>
                  </a:txBody>
                  <a:tcPr marL="45961" marR="459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Институт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металофизики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им.Г.В.Курдюмова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НАН Украины  </a:t>
                      </a:r>
                    </a:p>
                  </a:txBody>
                  <a:tcPr marL="45961" marR="459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Институт проблем материаловедения им. И.Н.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Францевича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НАН Украины </a:t>
                      </a:r>
                    </a:p>
                  </a:txBody>
                  <a:tcPr marL="45961" marR="459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Институт радиофизики и электроники им. А.Я.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Усикова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НАН Украины </a:t>
                      </a:r>
                    </a:p>
                  </a:txBody>
                  <a:tcPr marL="45961" marR="459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Институт сцинтилляционных материалов НАН Украины </a:t>
                      </a:r>
                    </a:p>
                  </a:txBody>
                  <a:tcPr marL="45961" marR="459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Харьковский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физико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- технический институт</a:t>
                      </a:r>
                    </a:p>
                  </a:txBody>
                  <a:tcPr marL="45961" marR="459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НТУУ "Киевский политехнический институт"</a:t>
                      </a:r>
                    </a:p>
                  </a:txBody>
                  <a:tcPr marL="45961" marR="459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Институт проблем моделирования в энергетике им. Г.Е. Пухова НАН Украины  </a:t>
                      </a:r>
                    </a:p>
                  </a:txBody>
                  <a:tcPr marL="45961" marR="459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Таврический гуманитарно-экологический институт  </a:t>
                      </a:r>
                    </a:p>
                  </a:txBody>
                  <a:tcPr marL="45961" marR="459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Черкасский университет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961" marR="459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961" marR="45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9" name="TextBox 8"/>
          <p:cNvSpPr txBox="1">
            <a:spLocks noChangeArrowheads="1"/>
          </p:cNvSpPr>
          <p:nvPr/>
        </p:nvSpPr>
        <p:spPr bwMode="auto">
          <a:xfrm>
            <a:off x="5643563" y="0"/>
            <a:ext cx="332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latin typeface="Corbel" pitchFamily="34" charset="0"/>
              </a:rPr>
              <a:t>С сайта </a:t>
            </a:r>
            <a:r>
              <a:rPr lang="en-US" sz="2400" b="1">
                <a:latin typeface="Gill Sans MT" pitchFamily="34" charset="0"/>
              </a:rPr>
              <a:t>nordugrid.org</a:t>
            </a:r>
            <a:endParaRPr lang="ru-RU" sz="2400" b="1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0"/>
            <a:ext cx="7499350" cy="654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Ресурсы УНГ</a:t>
            </a:r>
            <a:endParaRPr lang="ru-RU" dirty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781050" y="714375"/>
            <a:ext cx="8362950" cy="1195388"/>
          </a:xfrm>
        </p:spPr>
        <p:txBody>
          <a:bodyPr/>
          <a:lstStyle/>
          <a:p>
            <a:r>
              <a:rPr lang="ru-RU" smtClean="0"/>
              <a:t>Система учета использования ресурсов УНГ - </a:t>
            </a:r>
            <a:r>
              <a:rPr lang="en-US" smtClean="0">
                <a:hlinkClick r:id="rId2"/>
              </a:rPr>
              <a:t>https://vobox1.bitp.kiev.ua:6143/sgas/view</a:t>
            </a: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0724" name="Рисунок 3" descr="SGAS-1_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14500"/>
            <a:ext cx="52387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4" descr="SGAS-2_j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698625"/>
            <a:ext cx="3357562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5" descr="SGAS-3_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31800"/>
            <a:ext cx="7767637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0" y="0"/>
            <a:ext cx="5141913" cy="654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nogdug.bitp.kiev.ua</a:t>
            </a:r>
            <a:endParaRPr lang="ru-RU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0" y="0"/>
            <a:ext cx="5141913" cy="654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uagrid.org.ua</a:t>
            </a:r>
            <a:endParaRPr lang="ru-RU" dirty="0" smtClean="0"/>
          </a:p>
        </p:txBody>
      </p:sp>
      <p:pic>
        <p:nvPicPr>
          <p:cNvPr id="32771" name="Рисунок 3" descr="SGAS-4_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571500"/>
            <a:ext cx="8374063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142875"/>
            <a:ext cx="7862887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Структура </a:t>
            </a:r>
            <a:r>
              <a:rPr lang="en-US" dirty="0" smtClean="0"/>
              <a:t>NGI_UA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(центральные сервисы)</a:t>
            </a:r>
            <a:endParaRPr lang="ru-RU" dirty="0"/>
          </a:p>
        </p:txBody>
      </p:sp>
      <p:pic>
        <p:nvPicPr>
          <p:cNvPr id="33795" name="Рисунок 3" descr="GOCDB-1_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285875"/>
            <a:ext cx="8837612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643063" y="79375"/>
            <a:ext cx="6632575" cy="920750"/>
          </a:xfrm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ru-RU" sz="3200" dirty="0" smtClean="0"/>
              <a:t>Структура </a:t>
            </a:r>
            <a:r>
              <a:rPr lang="en-US" sz="3200" dirty="0" smtClean="0"/>
              <a:t>NGI_UA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 err="1" smtClean="0"/>
              <a:t>грид</a:t>
            </a:r>
            <a:r>
              <a:rPr lang="ru-RU" sz="3200" dirty="0" smtClean="0"/>
              <a:t> сайты)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623F2-44FD-45D8-BA95-B39AF9EB4F0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34820" name="Рисунок 9" descr="Состав NGI_UA-1-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071563"/>
            <a:ext cx="802798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0"/>
            <a:ext cx="7499350" cy="511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Работа </a:t>
            </a:r>
            <a:r>
              <a:rPr lang="en-US" dirty="0" smtClean="0"/>
              <a:t>NGI_UA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25" y="642938"/>
          <a:ext cx="8143875" cy="6116908"/>
        </p:xfrm>
        <a:graphic>
          <a:graphicData uri="http://schemas.openxmlformats.org/drawingml/2006/table">
            <a:tbl>
              <a:tblPr/>
              <a:tblGrid>
                <a:gridCol w="5843588"/>
                <a:gridCol w="2300287"/>
              </a:tblGrid>
              <a:tr h="45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Рівні сервісу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Кількісне значення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Мінімальна кількість UMD-сумісних можливостей публікації  інформації про сайт (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Site Information Discovery Capability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Мінімальна кількість Функціональних можливостей (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Functional Capabilities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Мінімальна доступність Ресурсного центру 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Resource Centre availability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Мінімальна надійність Ресурсного центру 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Resource Centre reliability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Періодичність обчислення доступності/надійності/простою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кожний місяць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Мінімальна кількість системних адміністраторів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Максимальний час, щоб підтвердити запити у системі GGUS 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Resource Infrastructure Provider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чотири години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Максимальний час, щоб підтвердити запити у системі GGUS 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Resource Centre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вісім годин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Максимальний час для вирішення інцидентів зафіксованих в GGUS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п’ять робочих днів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Мінімальна кількість підтримуваних груп користувачів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одна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Відстеження відповідності щодо доступності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щомісяця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0" y="214313"/>
            <a:ext cx="1143000" cy="1500187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en-US" dirty="0" smtClean="0"/>
              <a:t>EGI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800" dirty="0"/>
          </a:p>
        </p:txBody>
      </p:sp>
      <p:pic>
        <p:nvPicPr>
          <p:cNvPr id="36867" name="Рисунок 3" descr="Opertion-Portal-1_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7518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7891" name="Рисунок 3" descr="Nagios-1_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643063" y="79375"/>
            <a:ext cx="6632575" cy="473075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Ukrainian National Grid   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NGI_UA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1EA01-31B1-42D1-949D-60E0F6B08DDB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1268" name="Рисунок 9" descr="Состав NGI_UA-1-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071563"/>
            <a:ext cx="802798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8915" name="Рисунок 3" descr="Nagios-04-040-2012_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0"/>
            <a:ext cx="880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142875"/>
            <a:ext cx="7499350" cy="714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Операционный портал</a:t>
            </a:r>
            <a:endParaRPr lang="ru-RU" dirty="0"/>
          </a:p>
        </p:txBody>
      </p:sp>
      <p:pic>
        <p:nvPicPr>
          <p:cNvPr id="3993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43000"/>
            <a:ext cx="885507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Операционный портал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3600" dirty="0" smtClean="0"/>
              <a:t>объявление недоступности ресурса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0963" name="Рисунок 3" descr="Opertion-Portal-2_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13"/>
            <a:ext cx="91440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54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GGUS ticket</a:t>
            </a:r>
            <a:endParaRPr lang="ru-RU" dirty="0"/>
          </a:p>
        </p:txBody>
      </p:sp>
      <p:pic>
        <p:nvPicPr>
          <p:cNvPr id="41987" name="Рисунок 3" descr="GGUS-1_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788"/>
            <a:ext cx="9144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499350" cy="511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GGUS ticket</a:t>
            </a:r>
            <a:endParaRPr lang="ru-RU" dirty="0"/>
          </a:p>
        </p:txBody>
      </p:sp>
      <p:pic>
        <p:nvPicPr>
          <p:cNvPr id="43011" name="Рисунок 3" descr="GGUS-2_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9144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720012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Миграция сервисов VOMS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MyProxy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1000125" y="785813"/>
            <a:ext cx="7934325" cy="5715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Новые версии служб</a:t>
            </a:r>
          </a:p>
          <a:p>
            <a:r>
              <a:rPr lang="en-US" smtClean="0"/>
              <a:t>VOMS: </a:t>
            </a:r>
            <a:r>
              <a:rPr lang="en-US" smtClean="0">
                <a:hlinkClick r:id="rId2"/>
              </a:rPr>
              <a:t>voms.grid.org.ua</a:t>
            </a:r>
            <a:r>
              <a:rPr lang="en-US" smtClean="0"/>
              <a:t> (</a:t>
            </a:r>
            <a:r>
              <a:rPr lang="ru-RU" smtClean="0"/>
              <a:t>вместо </a:t>
            </a:r>
            <a:r>
              <a:rPr lang="en-US" smtClean="0">
                <a:hlinkClick r:id="rId3"/>
              </a:rPr>
              <a:t>grid.org.ua</a:t>
            </a:r>
            <a:r>
              <a:rPr lang="en-US" smtClean="0"/>
              <a:t>)</a:t>
            </a:r>
          </a:p>
          <a:p>
            <a:r>
              <a:rPr lang="en-US" smtClean="0"/>
              <a:t>MyProxy: </a:t>
            </a:r>
            <a:r>
              <a:rPr lang="en-US" smtClean="0">
                <a:hlinkClick r:id="rId4"/>
              </a:rPr>
              <a:t>px.grid.org.ua</a:t>
            </a:r>
            <a:r>
              <a:rPr lang="en-US" smtClean="0"/>
              <a:t> (</a:t>
            </a:r>
            <a:r>
              <a:rPr lang="ru-RU" smtClean="0"/>
              <a:t>вместо </a:t>
            </a:r>
            <a:r>
              <a:rPr lang="en-US" smtClean="0">
                <a:hlinkClick r:id="rId3"/>
              </a:rPr>
              <a:t>grid.org.ua</a:t>
            </a:r>
            <a:r>
              <a:rPr lang="en-US" smtClean="0"/>
              <a:t>)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Согласно процедуре окончания эксплуатации старых сервисов принятой в EGI, график работ следующий: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2 ноября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Начало downtime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5 ноября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Выключение статусов 'production' и 'monitored' в GOCDB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6 ноября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Удаление служб из информационной системы грид-сайта UA-KNU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7 ноября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Конец downtime, остановка работы службы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9 ноября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Удаление службы из GOCDB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5059" name="Рисунок 3" descr="GGUS-4_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8759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6083" name="Рисунок 3" descr="GGUS-3_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43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60350"/>
            <a:ext cx="4114800" cy="114300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US" sz="4000" smtClean="0">
                <a:latin typeface="Times New Roman" pitchFamily="18" charset="0"/>
              </a:rPr>
              <a:t>High Availability</a:t>
            </a:r>
            <a:br>
              <a:rPr lang="en-US" sz="4000" smtClean="0">
                <a:latin typeface="Times New Roman" pitchFamily="18" charset="0"/>
              </a:rPr>
            </a:br>
            <a:r>
              <a:rPr lang="en-US" sz="4000" smtClean="0">
                <a:latin typeface="Times New Roman" pitchFamily="18" charset="0"/>
              </a:rPr>
              <a:t>of Top-BDII</a:t>
            </a:r>
            <a:endParaRPr lang="ru-RU" sz="4000" smtClean="0">
              <a:latin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07950" y="404813"/>
          <a:ext cx="6159500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3" imgW="4126843" imgH="4147951" progId="Visio.Drawing.11">
                  <p:embed/>
                </p:oleObj>
              </mc:Choice>
              <mc:Fallback>
                <p:oleObj name="Visio" r:id="rId3" imgW="4126843" imgH="4147951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04813"/>
                        <a:ext cx="6159500" cy="619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5292725" y="3573463"/>
            <a:ext cx="38512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/>
              <a:t> single entry point for clients</a:t>
            </a:r>
          </a:p>
          <a:p>
            <a:pPr eaLnBrk="1" hangingPunct="1">
              <a:buFontTx/>
              <a:buChar char="•"/>
            </a:pPr>
            <a:r>
              <a:rPr lang="en-US" sz="2000"/>
              <a:t> DNS failover (4 servers for a zone)</a:t>
            </a:r>
          </a:p>
          <a:p>
            <a:pPr eaLnBrk="1" hangingPunct="1">
              <a:buFontTx/>
              <a:buChar char="•"/>
            </a:pPr>
            <a:r>
              <a:rPr lang="en-US" sz="2000"/>
              <a:t> tests run each minute and DNS is updated based on result</a:t>
            </a:r>
          </a:p>
          <a:p>
            <a:pPr eaLnBrk="1" hangingPunct="1">
              <a:buFontTx/>
              <a:buChar char="•"/>
            </a:pPr>
            <a:r>
              <a:rPr lang="en-US" sz="2000"/>
              <a:t> 2 instances: BITP and ISMA</a:t>
            </a:r>
          </a:p>
          <a:p>
            <a:pPr eaLnBrk="1" hangingPunct="1">
              <a:buFontTx/>
              <a:buChar char="•"/>
            </a:pPr>
            <a:r>
              <a:rPr lang="en-US" sz="2000"/>
              <a:t> fall-back to EGI Catch-all pool if all instances failed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93688" y="195263"/>
            <a:ext cx="8655050" cy="609600"/>
          </a:xfrm>
        </p:spPr>
        <p:txBody>
          <a:bodyPr/>
          <a:lstStyle/>
          <a:p>
            <a:pPr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EGI Accounting Portal - Normalized CPU time for NGI_UA 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1B74F-935B-4474-9965-92A8B8251C9E}" type="slidenum">
              <a:rPr lang="en-US"/>
              <a:pPr>
                <a:defRPr/>
              </a:pPr>
              <a:t>39</a:t>
            </a:fld>
            <a:endParaRPr lang="en-US"/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263" y="1220788"/>
            <a:ext cx="81835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47109" name="Рисунок 6" descr="Accounting_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727200"/>
            <a:ext cx="82200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3925" y="3355975"/>
            <a:ext cx="695007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11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/>
              <a:t>Грид</a:t>
            </a:r>
            <a:r>
              <a:rPr lang="ru-RU" dirty="0" smtClean="0"/>
              <a:t> инфраструктура Украины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214422"/>
          <a:ext cx="711996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 useBgFill="1">
        <p:nvSpPr>
          <p:cNvPr id="6" name="Двойная стрелка вверх/вниз 5"/>
          <p:cNvSpPr/>
          <p:nvPr/>
        </p:nvSpPr>
        <p:spPr>
          <a:xfrm>
            <a:off x="6215063" y="3214688"/>
            <a:ext cx="484187" cy="12160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8131" name="Рисунок 3" descr="Opertion-Portal-1_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0"/>
            <a:ext cx="805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499350" cy="500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Ресурсы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NGI_UA</a:t>
            </a:r>
            <a:endParaRPr lang="ru-RU" dirty="0"/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857250" y="714375"/>
            <a:ext cx="8286750" cy="5929313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Обеспечение доступности грид-сайта это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администратора грид – сайта.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Контроль за работой грид-сайта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выполнять менеджер грид-сайта,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Система тестирования доступности грид-сайтов – это только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информационная помощь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администраторам грид-сайтов,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EGI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механизм для исключения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грид-сайта из инфраструктуры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EGI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499350" cy="654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1071563" y="928688"/>
            <a:ext cx="7929562" cy="4800600"/>
          </a:xfrm>
        </p:spPr>
        <p:txBody>
          <a:bodyPr/>
          <a:lstStyle/>
          <a:p>
            <a:r>
              <a:rPr lang="ru-RU" smtClean="0"/>
              <a:t>Может отказаться от мониторинга доступности сайтов УНГ ?</a:t>
            </a:r>
          </a:p>
          <a:p>
            <a:r>
              <a:rPr lang="ru-RU" smtClean="0"/>
              <a:t>Выполнять поддержку только грид-сайтов </a:t>
            </a:r>
            <a:r>
              <a:rPr lang="en-US" smtClean="0"/>
              <a:t>NGI_UA</a:t>
            </a:r>
            <a:r>
              <a:rPr lang="ru-RU" smtClean="0"/>
              <a:t> ?</a:t>
            </a:r>
          </a:p>
          <a:p>
            <a:r>
              <a:rPr lang="ru-RU" smtClean="0"/>
              <a:t>Поставить знак равенства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    УНГ = </a:t>
            </a:r>
            <a:r>
              <a:rPr lang="en-US" smtClean="0"/>
              <a:t>NGI</a:t>
            </a:r>
            <a:r>
              <a:rPr lang="ru-RU" smtClean="0"/>
              <a:t> </a:t>
            </a:r>
            <a:r>
              <a:rPr lang="en-US" smtClean="0"/>
              <a:t>_UA</a:t>
            </a:r>
            <a:r>
              <a:rPr lang="ru-RU" smtClean="0"/>
              <a:t> ?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и работать только с грид – сайтами, которые готовы выполнять требования </a:t>
            </a:r>
            <a:r>
              <a:rPr lang="en-US" smtClean="0"/>
              <a:t>OLA</a:t>
            </a:r>
            <a:r>
              <a:rPr lang="ru-RU" smtClean="0"/>
              <a:t>?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500313"/>
            <a:ext cx="7499350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11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/>
              <a:t>Грид</a:t>
            </a:r>
            <a:r>
              <a:rPr lang="ru-RU" dirty="0" smtClean="0"/>
              <a:t> инфраструктура Украины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214422"/>
          <a:ext cx="711996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 useBgFill="1">
        <p:nvSpPr>
          <p:cNvPr id="4" name="Двойная стрелка вверх/вниз 3"/>
          <p:cNvSpPr/>
          <p:nvPr/>
        </p:nvSpPr>
        <p:spPr>
          <a:xfrm>
            <a:off x="6215063" y="3214688"/>
            <a:ext cx="484187" cy="12160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500188"/>
            <a:ext cx="8286750" cy="3000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Основная задача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грид-ресурсов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: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максимальная доступность для обеспечения выполнения научных проектов 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A64EC-A331-4A10-A64B-C7583229D5AB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14313"/>
            <a:ext cx="7499350" cy="6429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Ресурсы УНГ </a:t>
            </a: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-10-2012)</a:t>
            </a:r>
            <a:endParaRPr lang="ru-RU" sz="36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2BEC0-B244-44CD-B854-C4B435A47814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357313" y="857250"/>
            <a:ext cx="211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Arial Black" pitchFamily="34" charset="0"/>
              </a:rPr>
              <a:t>30</a:t>
            </a:r>
            <a:r>
              <a:rPr lang="ru-RU">
                <a:latin typeface="Arial Black" pitchFamily="34" charset="0"/>
              </a:rPr>
              <a:t> грид сайтов</a:t>
            </a:r>
          </a:p>
        </p:txBody>
      </p:sp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5214938" y="857250"/>
            <a:ext cx="358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http://www.nordugrid.org/monitor/</a:t>
            </a:r>
            <a:endParaRPr lang="ru-RU"/>
          </a:p>
        </p:txBody>
      </p:sp>
      <p:pic>
        <p:nvPicPr>
          <p:cNvPr id="15366" name="Рисунок 6" descr="UNG-Nordu-31-10-2012_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688"/>
            <a:ext cx="9144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0"/>
            <a:ext cx="7499350" cy="500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Ресурсы УНГ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001125" cy="112395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2012 году была введена в эксплуатацию система тестирования доступности грид-сайтов УНГ (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hlinkClick r:id="rId2"/>
              </a:rPr>
              <a:t>https://194.44.37.211/nagios/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hlinkClick r:id="rId3"/>
              </a:rPr>
              <a:t>http://infrastructure.kiev.ua/monitoring/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pic>
        <p:nvPicPr>
          <p:cNvPr id="16388" name="Рисунок 3" descr="UNG-Nordu-29-10-2012-a-j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785938"/>
            <a:ext cx="7786687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3000" y="90488"/>
          <a:ext cx="7786689" cy="6624648"/>
        </p:xfrm>
        <a:graphic>
          <a:graphicData uri="http://schemas.openxmlformats.org/drawingml/2006/table">
            <a:tbl>
              <a:tblPr/>
              <a:tblGrid>
                <a:gridCol w="2462707"/>
                <a:gridCol w="1042126"/>
                <a:gridCol w="1003732"/>
                <a:gridCol w="940655"/>
                <a:gridCol w="1042126"/>
                <a:gridCol w="1295343"/>
              </a:tblGrid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Кластер </a:t>
                      </a: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Процент общего времени доступности сервисов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Июнь </a:t>
                      </a: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Июль </a:t>
                      </a: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август</a:t>
                      </a: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nordug.bitp.kiev.ua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96,5%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99,85%</a:t>
                      </a: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arc.biomed.kiev.ua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68,7%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arc-edu.hpcc.kpi.ua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arc.hpc-mhi.org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89,7%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arc.imbg.org.ua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arc.univ.kiev.ua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cluster-edu.wups.lviv.ua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</a:t>
                      </a: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cluster-fti.ac.donetsk.ua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cluster.ilt.kharkov.ua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cluster.immsp.kiev.ua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energrid.ipme.kiev.ua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golowood.mao.kiev.ua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grid.ifbg.org.ua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grid.ipm.lviv.ua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93,7%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grid.ipms.kiev.ua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grid.isma.kharkov.ua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grid.isofts.kiev.ua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simulator.imath.kiev.ua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west.icmp.lviv.ua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95,5%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665</TotalTime>
  <Words>1354</Words>
  <Application>Microsoft Office PowerPoint</Application>
  <PresentationFormat>Экран (4:3)</PresentationFormat>
  <Paragraphs>398</Paragraphs>
  <Slides>43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4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Arial Black</vt:lpstr>
      <vt:lpstr>Wingdings</vt:lpstr>
      <vt:lpstr>Солнцестояние</vt:lpstr>
      <vt:lpstr>Microsoft Visio Drawing</vt:lpstr>
      <vt:lpstr>Технічний стан грід- інфраструктури:  досягнення і проблеми.  Технічна інтеграція інфраструктури, поточний стан інтеграції, проблеми, подальші кроки, готовність інфраструктури УНГ, нормативні документи.</vt:lpstr>
      <vt:lpstr>Ukrainian National Grid    (NGI_UA)</vt:lpstr>
      <vt:lpstr>Ukrainian National Grid    (NGI_UA)</vt:lpstr>
      <vt:lpstr>Грид инфраструктура Украины</vt:lpstr>
      <vt:lpstr>Грид инфраструктура Украины</vt:lpstr>
      <vt:lpstr>Основная задача грид-ресурсов: максимальная доступность для обеспечения выполнения научных проектов  </vt:lpstr>
      <vt:lpstr>Ресурсы УНГ (31-10-2012)</vt:lpstr>
      <vt:lpstr>Ресурсы УНГ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 УНГ</vt:lpstr>
      <vt:lpstr>Ресурсы УНГ</vt:lpstr>
      <vt:lpstr>Ресурсы УНГ</vt:lpstr>
      <vt:lpstr>Ресурсы УНГ</vt:lpstr>
      <vt:lpstr>Презентация PowerPoint</vt:lpstr>
      <vt:lpstr>ВО ung.infrastructure </vt:lpstr>
      <vt:lpstr>ВО moldyngrid     27 пользователей </vt:lpstr>
      <vt:lpstr>Ресурсы УНГ</vt:lpstr>
      <vt:lpstr>Ресурсы УНГ</vt:lpstr>
      <vt:lpstr>nogdug.bitp.kiev.ua</vt:lpstr>
      <vt:lpstr>uagrid.org.ua</vt:lpstr>
      <vt:lpstr>Структура NGI_UA  (центральные сервисы)</vt:lpstr>
      <vt:lpstr>Структура NGI_UA  (грид сайты)</vt:lpstr>
      <vt:lpstr>Работа NGI_UA</vt:lpstr>
      <vt:lpstr> EGI </vt:lpstr>
      <vt:lpstr>Презентация PowerPoint</vt:lpstr>
      <vt:lpstr>Презентация PowerPoint</vt:lpstr>
      <vt:lpstr>Операционный портал</vt:lpstr>
      <vt:lpstr>Операционный портал (объявление недоступности ресурса)</vt:lpstr>
      <vt:lpstr>GGUS ticket</vt:lpstr>
      <vt:lpstr>GGUS ticket</vt:lpstr>
      <vt:lpstr>Миграция сервисов VOMS и MyProxy</vt:lpstr>
      <vt:lpstr>Презентация PowerPoint</vt:lpstr>
      <vt:lpstr>Презентация PowerPoint</vt:lpstr>
      <vt:lpstr>High Availability of Top-BDII</vt:lpstr>
      <vt:lpstr>EGI Accounting Portal - Normalized CPU time for NGI_UA </vt:lpstr>
      <vt:lpstr>Презентация PowerPoint</vt:lpstr>
      <vt:lpstr>Ресурсы NGI_UA</vt:lpstr>
      <vt:lpstr>ВОПРОСЫ</vt:lpstr>
      <vt:lpstr>Спасибо за внимание!</vt:lpstr>
    </vt:vector>
  </TitlesOfParts>
  <Company>BITP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Технічний стан  грід-інфраструктури УНГ</dc:title>
  <dc:creator>Svistunov</dc:creator>
  <cp:lastModifiedBy>Andrey</cp:lastModifiedBy>
  <cp:revision>72</cp:revision>
  <dcterms:created xsi:type="dcterms:W3CDTF">2012-10-26T08:02:03Z</dcterms:created>
  <dcterms:modified xsi:type="dcterms:W3CDTF">2012-11-04T11:34:30Z</dcterms:modified>
</cp:coreProperties>
</file>