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3" r:id="rId8"/>
    <p:sldId id="265" r:id="rId9"/>
    <p:sldId id="266" r:id="rId10"/>
    <p:sldId id="267" r:id="rId11"/>
    <p:sldId id="26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D68A86-B7E0-4168-AE5F-37D016670CE4}" type="doc">
      <dgm:prSet loTypeId="urn:microsoft.com/office/officeart/2005/8/layout/list1" loCatId="list" qsTypeId="urn:microsoft.com/office/officeart/2005/8/quickstyle/3d2" qsCatId="3D" csTypeId="urn:microsoft.com/office/officeart/2005/8/colors/accent4_2" csCatId="accent4" phldr="1"/>
      <dgm:spPr/>
      <dgm:t>
        <a:bodyPr/>
        <a:lstStyle/>
        <a:p>
          <a:endParaRPr lang="ru-RU"/>
        </a:p>
      </dgm:t>
    </dgm:pt>
    <dgm:pt modelId="{AFC44D2F-96B3-4159-A7FA-F742919CAA33}">
      <dgm:prSet phldrT="[Текст]" custT="1"/>
      <dgm:spPr>
        <a:xfrm>
          <a:off x="237196" y="706712"/>
          <a:ext cx="4617935" cy="53136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r>
            <a:rPr lang="uk-UA" sz="1600" b="1" dirty="0" smtClean="0">
              <a:solidFill>
                <a:sysClr val="window" lastClr="FFFFFF"/>
              </a:solidFill>
              <a:latin typeface="Calibri"/>
              <a:ea typeface="+mn-ea"/>
              <a:cs typeface="Arial"/>
            </a:rPr>
            <a:t>1. Побудова </a:t>
          </a:r>
          <a:r>
            <a:rPr lang="ru-RU" sz="1600" b="1" dirty="0" err="1" smtClean="0">
              <a:solidFill>
                <a:sysClr val="window" lastClr="FFFFFF"/>
              </a:solidFill>
              <a:latin typeface="Calibri"/>
              <a:ea typeface="+mn-ea"/>
              <a:cs typeface="Arial"/>
            </a:rPr>
            <a:t>матеріально-технічної</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бази</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Українського</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Національного</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Гріду</a:t>
          </a:r>
          <a:endParaRPr lang="ru-RU" sz="1600" b="1" dirty="0">
            <a:solidFill>
              <a:sysClr val="window" lastClr="FFFFFF"/>
            </a:solidFill>
            <a:latin typeface="Calibri"/>
            <a:ea typeface="+mn-ea"/>
            <a:cs typeface="Arial"/>
          </a:endParaRPr>
        </a:p>
      </dgm:t>
    </dgm:pt>
    <dgm:pt modelId="{12B51C6F-61EE-4903-927B-C1AAF7BDF181}" type="parTrans" cxnId="{4057C529-1138-4EA8-9A64-763FD240BF87}">
      <dgm:prSet/>
      <dgm:spPr/>
      <dgm:t>
        <a:bodyPr/>
        <a:lstStyle/>
        <a:p>
          <a:endParaRPr lang="ru-RU" sz="2000" b="1"/>
        </a:p>
      </dgm:t>
    </dgm:pt>
    <dgm:pt modelId="{DAE5E552-82DD-4E9E-AABB-192639247AEA}" type="sibTrans" cxnId="{4057C529-1138-4EA8-9A64-763FD240BF87}">
      <dgm:prSet/>
      <dgm:spPr/>
      <dgm:t>
        <a:bodyPr/>
        <a:lstStyle/>
        <a:p>
          <a:endParaRPr lang="ru-RU" sz="2000" b="1"/>
        </a:p>
      </dgm:t>
    </dgm:pt>
    <dgm:pt modelId="{65011A08-FBC1-42C6-8EA3-0D18BC581B9E}">
      <dgm:prSet phldrT="[Текст]" custT="1"/>
      <dgm:spPr>
        <a:xfrm>
          <a:off x="235298" y="1523192"/>
          <a:ext cx="4617755" cy="53136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r>
            <a:rPr lang="uk-UA" sz="1600" b="1" dirty="0" smtClean="0">
              <a:solidFill>
                <a:sysClr val="window" lastClr="FFFFFF"/>
              </a:solidFill>
              <a:latin typeface="Calibri"/>
              <a:ea typeface="+mn-ea"/>
              <a:cs typeface="Arial"/>
            </a:rPr>
            <a:t>2. </a:t>
          </a:r>
          <a:r>
            <a:rPr lang="ru-RU" sz="1600" b="1" dirty="0" err="1" smtClean="0">
              <a:solidFill>
                <a:sysClr val="window" lastClr="FFFFFF"/>
              </a:solidFill>
              <a:latin typeface="Calibri"/>
              <a:ea typeface="+mn-ea"/>
              <a:cs typeface="Arial"/>
            </a:rPr>
            <a:t>Розробка</a:t>
          </a:r>
          <a:r>
            <a:rPr lang="ru-RU" sz="1600" b="1" dirty="0" smtClean="0">
              <a:solidFill>
                <a:sysClr val="window" lastClr="FFFFFF"/>
              </a:solidFill>
              <a:latin typeface="Calibri"/>
              <a:ea typeface="+mn-ea"/>
              <a:cs typeface="Arial"/>
            </a:rPr>
            <a:t> і </a:t>
          </a:r>
          <a:r>
            <a:rPr lang="ru-RU" sz="1600" b="1" dirty="0" err="1" smtClean="0">
              <a:solidFill>
                <a:sysClr val="window" lastClr="FFFFFF"/>
              </a:solidFill>
              <a:latin typeface="Calibri"/>
              <a:ea typeface="+mn-ea"/>
              <a:cs typeface="Arial"/>
            </a:rPr>
            <a:t>підтримка</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грід-сервісів</a:t>
          </a:r>
          <a:r>
            <a:rPr lang="en-US" sz="1600" b="1" dirty="0" smtClean="0">
              <a:solidFill>
                <a:sysClr val="window" lastClr="FFFFFF"/>
              </a:solidFill>
              <a:latin typeface="Calibri"/>
              <a:ea typeface="+mn-ea"/>
              <a:cs typeface="Arial"/>
            </a:rPr>
            <a:t> </a:t>
          </a:r>
          <a:endParaRPr lang="ru-RU" sz="1600" b="1" dirty="0">
            <a:solidFill>
              <a:sysClr val="window" lastClr="FFFFFF"/>
            </a:solidFill>
            <a:latin typeface="Calibri"/>
            <a:ea typeface="+mn-ea"/>
            <a:cs typeface="Arial"/>
          </a:endParaRPr>
        </a:p>
      </dgm:t>
    </dgm:pt>
    <dgm:pt modelId="{24A86437-B536-4B69-B294-B5D709B03D39}" type="parTrans" cxnId="{9FABCF1D-FE6F-4350-97BC-C661A7FECE3E}">
      <dgm:prSet/>
      <dgm:spPr/>
      <dgm:t>
        <a:bodyPr/>
        <a:lstStyle/>
        <a:p>
          <a:endParaRPr lang="ru-RU" sz="2000" b="1"/>
        </a:p>
      </dgm:t>
    </dgm:pt>
    <dgm:pt modelId="{D84DFA18-2AB0-4B3A-8A6D-AB06A88AEA56}" type="sibTrans" cxnId="{9FABCF1D-FE6F-4350-97BC-C661A7FECE3E}">
      <dgm:prSet/>
      <dgm:spPr/>
      <dgm:t>
        <a:bodyPr/>
        <a:lstStyle/>
        <a:p>
          <a:endParaRPr lang="ru-RU" sz="2000" b="1"/>
        </a:p>
      </dgm:t>
    </dgm:pt>
    <dgm:pt modelId="{E88F00EB-DBB0-4F27-9B72-E8A29488EF99}">
      <dgm:prSet phldrT="[Текст]" custT="1"/>
      <dgm:spPr>
        <a:xfrm>
          <a:off x="231978" y="2339673"/>
          <a:ext cx="4625106" cy="53136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r>
            <a:rPr lang="uk-UA" sz="1600" b="1" dirty="0" smtClean="0">
              <a:solidFill>
                <a:sysClr val="window" lastClr="FFFFFF"/>
              </a:solidFill>
              <a:latin typeface="Calibri"/>
              <a:ea typeface="+mn-ea"/>
              <a:cs typeface="Arial"/>
            </a:rPr>
            <a:t>3. Створення системи інформаційної безпеки для </a:t>
          </a:r>
          <a:r>
            <a:rPr lang="uk-UA" sz="1600" b="1" dirty="0" err="1" smtClean="0">
              <a:solidFill>
                <a:sysClr val="window" lastClr="FFFFFF"/>
              </a:solidFill>
              <a:latin typeface="Calibri"/>
              <a:ea typeface="+mn-ea"/>
              <a:cs typeface="Arial"/>
            </a:rPr>
            <a:t>гріду</a:t>
          </a:r>
          <a:endParaRPr lang="ru-RU" sz="1600" b="1" dirty="0">
            <a:solidFill>
              <a:sysClr val="window" lastClr="FFFFFF"/>
            </a:solidFill>
            <a:latin typeface="Calibri"/>
            <a:ea typeface="+mn-ea"/>
            <a:cs typeface="Arial"/>
          </a:endParaRPr>
        </a:p>
      </dgm:t>
    </dgm:pt>
    <dgm:pt modelId="{78C04CDF-AE4A-4A26-A54A-14D2A03BEA68}" type="parTrans" cxnId="{1730CA1D-3ADE-4D3B-8DCD-7D6ED7B458F8}">
      <dgm:prSet/>
      <dgm:spPr/>
      <dgm:t>
        <a:bodyPr/>
        <a:lstStyle/>
        <a:p>
          <a:endParaRPr lang="ru-RU" sz="2000" b="1"/>
        </a:p>
      </dgm:t>
    </dgm:pt>
    <dgm:pt modelId="{B5D338FB-05E9-49C0-9FF3-DEC14773B650}" type="sibTrans" cxnId="{1730CA1D-3ADE-4D3B-8DCD-7D6ED7B458F8}">
      <dgm:prSet/>
      <dgm:spPr/>
      <dgm:t>
        <a:bodyPr/>
        <a:lstStyle/>
        <a:p>
          <a:endParaRPr lang="ru-RU" sz="2000" b="1"/>
        </a:p>
      </dgm:t>
    </dgm:pt>
    <dgm:pt modelId="{3E0A688A-0B9C-4F3F-ADE6-3DE3F59FE456}">
      <dgm:prSet phldrT="[Текст]" custT="1"/>
      <dgm:spPr>
        <a:xfrm>
          <a:off x="231266" y="3156152"/>
          <a:ext cx="4625326" cy="53136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r>
            <a:rPr lang="uk-UA" sz="1600" b="1" dirty="0" smtClean="0">
              <a:solidFill>
                <a:sysClr val="window" lastClr="FFFFFF"/>
              </a:solidFill>
              <a:latin typeface="Calibri"/>
              <a:ea typeface="+mn-ea"/>
              <a:cs typeface="Arial"/>
            </a:rPr>
            <a:t>4. Тематичні </a:t>
          </a:r>
          <a:r>
            <a:rPr lang="uk-UA" sz="1600" b="1" dirty="0" err="1" smtClean="0">
              <a:solidFill>
                <a:sysClr val="window" lastClr="FFFFFF"/>
              </a:solidFill>
              <a:latin typeface="Calibri"/>
              <a:ea typeface="+mn-ea"/>
              <a:cs typeface="Arial"/>
            </a:rPr>
            <a:t>грід-застосування</a:t>
          </a:r>
          <a:r>
            <a:rPr lang="uk-UA" sz="1600" b="1" dirty="0" smtClean="0">
              <a:solidFill>
                <a:sysClr val="window" lastClr="FFFFFF"/>
              </a:solidFill>
              <a:latin typeface="Calibri"/>
              <a:ea typeface="+mn-ea"/>
              <a:cs typeface="Arial"/>
            </a:rPr>
            <a:t> </a:t>
          </a:r>
          <a:r>
            <a:rPr lang="en-US" sz="1600" b="1" dirty="0" smtClean="0">
              <a:solidFill>
                <a:sysClr val="window" lastClr="FFFFFF"/>
              </a:solidFill>
              <a:latin typeface="Calibri"/>
              <a:ea typeface="+mn-ea"/>
              <a:cs typeface="Arial"/>
            </a:rPr>
            <a:t>(</a:t>
          </a:r>
          <a:r>
            <a:rPr lang="ru-RU" sz="1600" b="1" dirty="0" smtClean="0">
              <a:solidFill>
                <a:sysClr val="window" lastClr="FFFFFF"/>
              </a:solidFill>
              <a:latin typeface="Calibri"/>
              <a:ea typeface="+mn-ea"/>
              <a:cs typeface="Arial"/>
            </a:rPr>
            <a:t>наука, </a:t>
          </a:r>
          <a:r>
            <a:rPr lang="ru-RU" sz="1600" b="1" dirty="0" err="1" smtClean="0">
              <a:solidFill>
                <a:sysClr val="window" lastClr="FFFFFF"/>
              </a:solidFill>
              <a:latin typeface="Calibri"/>
              <a:ea typeface="+mn-ea"/>
              <a:cs typeface="Arial"/>
            </a:rPr>
            <a:t>інженерія</a:t>
          </a:r>
          <a:r>
            <a:rPr lang="ru-RU" sz="1600" b="1" dirty="0" smtClean="0">
              <a:solidFill>
                <a:sysClr val="window" lastClr="FFFFFF"/>
              </a:solidFill>
              <a:latin typeface="Calibri"/>
              <a:ea typeface="+mn-ea"/>
              <a:cs typeface="Arial"/>
            </a:rPr>
            <a:t>, медицина</a:t>
          </a:r>
          <a:r>
            <a:rPr lang="en-US" sz="1600" b="1" dirty="0" smtClean="0">
              <a:solidFill>
                <a:sysClr val="window" lastClr="FFFFFF"/>
              </a:solidFill>
              <a:latin typeface="Calibri"/>
              <a:ea typeface="+mn-ea"/>
              <a:cs typeface="Arial"/>
            </a:rPr>
            <a:t>)</a:t>
          </a:r>
          <a:endParaRPr lang="ru-RU" sz="1600" b="1" dirty="0">
            <a:solidFill>
              <a:sysClr val="window" lastClr="FFFFFF"/>
            </a:solidFill>
            <a:latin typeface="Calibri"/>
            <a:ea typeface="+mn-ea"/>
            <a:cs typeface="Arial"/>
          </a:endParaRPr>
        </a:p>
      </dgm:t>
    </dgm:pt>
    <dgm:pt modelId="{FCFEBC29-AB2B-4690-965F-865810C3BBAD}" type="parTrans" cxnId="{906C1303-D431-4370-90EE-26391F5797CC}">
      <dgm:prSet/>
      <dgm:spPr/>
      <dgm:t>
        <a:bodyPr/>
        <a:lstStyle/>
        <a:p>
          <a:endParaRPr lang="ru-RU" sz="2000" b="1"/>
        </a:p>
      </dgm:t>
    </dgm:pt>
    <dgm:pt modelId="{D691A9E3-CA77-43D7-83B1-46379B92FF86}" type="sibTrans" cxnId="{906C1303-D431-4370-90EE-26391F5797CC}">
      <dgm:prSet/>
      <dgm:spPr/>
      <dgm:t>
        <a:bodyPr/>
        <a:lstStyle/>
        <a:p>
          <a:endParaRPr lang="ru-RU" sz="2000" b="1"/>
        </a:p>
      </dgm:t>
    </dgm:pt>
    <dgm:pt modelId="{D092AE0A-DFD7-49E5-958F-102EC61470AD}">
      <dgm:prSet phldrT="[Текст]" custT="1"/>
      <dgm:spPr>
        <a:xfrm>
          <a:off x="240991" y="3972633"/>
          <a:ext cx="4616483" cy="53136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r>
            <a:rPr lang="uk-UA" sz="1600" b="1" dirty="0" smtClean="0">
              <a:solidFill>
                <a:sysClr val="window" lastClr="FFFFFF"/>
              </a:solidFill>
              <a:latin typeface="Calibri"/>
              <a:ea typeface="+mn-ea"/>
              <a:cs typeface="Arial"/>
            </a:rPr>
            <a:t>5. Розробка і впровадження </a:t>
          </a:r>
          <a:r>
            <a:rPr lang="ru-RU" sz="1600" b="1" dirty="0" err="1" smtClean="0">
              <a:solidFill>
                <a:sysClr val="window" lastClr="FFFFFF"/>
              </a:solidFill>
              <a:latin typeface="Calibri"/>
              <a:ea typeface="+mn-ea"/>
              <a:cs typeface="Arial"/>
            </a:rPr>
            <a:t>технологій</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збереження</a:t>
          </a:r>
          <a:r>
            <a:rPr lang="ru-RU" sz="1600" b="1" dirty="0" smtClean="0">
              <a:solidFill>
                <a:sysClr val="window" lastClr="FFFFFF"/>
              </a:solidFill>
              <a:latin typeface="Calibri"/>
              <a:ea typeface="+mn-ea"/>
              <a:cs typeface="Arial"/>
            </a:rPr>
            <a:t> і </a:t>
          </a:r>
          <a:r>
            <a:rPr lang="ru-RU" sz="1600" b="1" dirty="0" err="1" smtClean="0">
              <a:solidFill>
                <a:sysClr val="window" lastClr="FFFFFF"/>
              </a:solidFill>
              <a:latin typeface="Calibri"/>
              <a:ea typeface="+mn-ea"/>
              <a:cs typeface="Arial"/>
            </a:rPr>
            <a:t>обробки</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даних</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Побудова</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банків</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наукових</a:t>
          </a:r>
          <a:r>
            <a:rPr lang="ru-RU" sz="1600" b="1" dirty="0" smtClean="0">
              <a:solidFill>
                <a:sysClr val="window" lastClr="FFFFFF"/>
              </a:solidFill>
              <a:latin typeface="Calibri"/>
              <a:ea typeface="+mn-ea"/>
              <a:cs typeface="Arial"/>
            </a:rPr>
            <a:t> і </a:t>
          </a:r>
          <a:r>
            <a:rPr lang="ru-RU" sz="1600" b="1" dirty="0" err="1" smtClean="0">
              <a:solidFill>
                <a:sysClr val="window" lastClr="FFFFFF"/>
              </a:solidFill>
              <a:latin typeface="Calibri"/>
              <a:ea typeface="+mn-ea"/>
              <a:cs typeface="Arial"/>
            </a:rPr>
            <a:t>прикладних</a:t>
          </a:r>
          <a:r>
            <a:rPr lang="ru-RU" sz="1600" b="1" dirty="0" smtClean="0">
              <a:solidFill>
                <a:sysClr val="window" lastClr="FFFFFF"/>
              </a:solidFill>
              <a:latin typeface="Calibri"/>
              <a:ea typeface="+mn-ea"/>
              <a:cs typeface="Arial"/>
            </a:rPr>
            <a:t> </a:t>
          </a:r>
          <a:r>
            <a:rPr lang="ru-RU" sz="1600" b="1" dirty="0" err="1" smtClean="0">
              <a:solidFill>
                <a:sysClr val="window" lastClr="FFFFFF"/>
              </a:solidFill>
              <a:latin typeface="Calibri"/>
              <a:ea typeface="+mn-ea"/>
              <a:cs typeface="Arial"/>
            </a:rPr>
            <a:t>даних</a:t>
          </a:r>
          <a:r>
            <a:rPr lang="ru-RU" sz="1600" b="1" dirty="0" smtClean="0">
              <a:solidFill>
                <a:sysClr val="window" lastClr="FFFFFF"/>
              </a:solidFill>
              <a:latin typeface="Calibri"/>
              <a:ea typeface="+mn-ea"/>
              <a:cs typeface="Arial"/>
            </a:rPr>
            <a:t> </a:t>
          </a:r>
          <a:endParaRPr lang="ru-RU" sz="1600" b="1" dirty="0">
            <a:solidFill>
              <a:sysClr val="window" lastClr="FFFFFF"/>
            </a:solidFill>
            <a:latin typeface="Calibri"/>
            <a:ea typeface="+mn-ea"/>
            <a:cs typeface="Arial"/>
          </a:endParaRPr>
        </a:p>
      </dgm:t>
    </dgm:pt>
    <dgm:pt modelId="{73CC5626-50A1-45B9-8796-B77FEE7AF2E7}" type="parTrans" cxnId="{DB09BC55-F351-4831-9981-9976E4B16E4D}">
      <dgm:prSet/>
      <dgm:spPr/>
      <dgm:t>
        <a:bodyPr/>
        <a:lstStyle/>
        <a:p>
          <a:endParaRPr lang="ru-RU" sz="2000" b="1"/>
        </a:p>
      </dgm:t>
    </dgm:pt>
    <dgm:pt modelId="{1C87AF85-7CCC-4BA9-BE7F-593A38F5B444}" type="sibTrans" cxnId="{DB09BC55-F351-4831-9981-9976E4B16E4D}">
      <dgm:prSet/>
      <dgm:spPr/>
      <dgm:t>
        <a:bodyPr/>
        <a:lstStyle/>
        <a:p>
          <a:endParaRPr lang="ru-RU" sz="2000" b="1"/>
        </a:p>
      </dgm:t>
    </dgm:pt>
    <dgm:pt modelId="{6B257354-7030-4C9D-8C81-01934D91E85A}">
      <dgm:prSet phldrT="[Текст]" custT="1"/>
      <dgm:spPr>
        <a:xfrm>
          <a:off x="231266" y="4789112"/>
          <a:ext cx="4625326" cy="531360"/>
        </a:xfr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gm:spPr>
      <dgm:t>
        <a:bodyPr/>
        <a:lstStyle/>
        <a:p>
          <a:r>
            <a:rPr lang="uk-UA" sz="1600" b="1" dirty="0" smtClean="0">
              <a:solidFill>
                <a:sysClr val="window" lastClr="FFFFFF"/>
              </a:solidFill>
              <a:latin typeface="Calibri"/>
              <a:ea typeface="+mn-ea"/>
              <a:cs typeface="Arial"/>
            </a:rPr>
            <a:t>6. Навчання та підготовка фахівців з </a:t>
          </a:r>
          <a:r>
            <a:rPr lang="ru-RU" sz="1600" b="1" dirty="0" err="1" smtClean="0">
              <a:solidFill>
                <a:sysClr val="window" lastClr="FFFFFF"/>
              </a:solidFill>
              <a:latin typeface="Calibri"/>
              <a:ea typeface="+mn-ea"/>
              <a:cs typeface="Arial"/>
            </a:rPr>
            <a:t>грід-технологій</a:t>
          </a:r>
          <a:endParaRPr lang="ru-RU" sz="1600" b="1" dirty="0">
            <a:solidFill>
              <a:sysClr val="window" lastClr="FFFFFF"/>
            </a:solidFill>
            <a:latin typeface="Calibri"/>
            <a:ea typeface="+mn-ea"/>
            <a:cs typeface="Arial"/>
          </a:endParaRPr>
        </a:p>
      </dgm:t>
    </dgm:pt>
    <dgm:pt modelId="{157C0397-03D0-4E93-880E-9452B01D2A09}" type="parTrans" cxnId="{D7F86C02-37D6-4727-B666-6EB1F14BE852}">
      <dgm:prSet/>
      <dgm:spPr/>
      <dgm:t>
        <a:bodyPr/>
        <a:lstStyle/>
        <a:p>
          <a:endParaRPr lang="ru-RU" sz="2000" b="1"/>
        </a:p>
      </dgm:t>
    </dgm:pt>
    <dgm:pt modelId="{0F823CE4-461B-4630-81AD-5ED8E35A0022}" type="sibTrans" cxnId="{D7F86C02-37D6-4727-B666-6EB1F14BE852}">
      <dgm:prSet/>
      <dgm:spPr/>
      <dgm:t>
        <a:bodyPr/>
        <a:lstStyle/>
        <a:p>
          <a:endParaRPr lang="ru-RU" sz="2000" b="1"/>
        </a:p>
      </dgm:t>
    </dgm:pt>
    <dgm:pt modelId="{ED0920DC-0BCB-4164-9F26-30F840CB0AB2}">
      <dgm:prSet/>
      <dgm:spPr>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gm:spPr>
      <dgm:t>
        <a:bodyPr/>
        <a:lstStyle/>
        <a:p>
          <a:endParaRPr lang="uk-UA" dirty="0"/>
        </a:p>
      </dgm:t>
    </dgm:pt>
    <dgm:pt modelId="{6E758AE7-0C71-4F95-BD2F-FFB597449188}" type="parTrans" cxnId="{399D821B-7586-4F20-A926-28E58450A1CE}">
      <dgm:prSet/>
      <dgm:spPr/>
      <dgm:t>
        <a:bodyPr/>
        <a:lstStyle/>
        <a:p>
          <a:endParaRPr lang="uk-UA"/>
        </a:p>
      </dgm:t>
    </dgm:pt>
    <dgm:pt modelId="{626669D9-D31A-4388-AAA0-BA428B24815B}" type="sibTrans" cxnId="{399D821B-7586-4F20-A926-28E58450A1CE}">
      <dgm:prSet/>
      <dgm:spPr/>
      <dgm:t>
        <a:bodyPr/>
        <a:lstStyle/>
        <a:p>
          <a:endParaRPr lang="uk-UA"/>
        </a:p>
      </dgm:t>
    </dgm:pt>
    <dgm:pt modelId="{1840E60D-7DBC-4258-A4C2-819289DA483A}" type="pres">
      <dgm:prSet presAssocID="{4AD68A86-B7E0-4168-AE5F-37D016670CE4}" presName="linear" presStyleCnt="0">
        <dgm:presLayoutVars>
          <dgm:dir/>
          <dgm:animLvl val="lvl"/>
          <dgm:resizeHandles val="exact"/>
        </dgm:presLayoutVars>
      </dgm:prSet>
      <dgm:spPr/>
      <dgm:t>
        <a:bodyPr/>
        <a:lstStyle/>
        <a:p>
          <a:endParaRPr lang="ru-RU"/>
        </a:p>
      </dgm:t>
    </dgm:pt>
    <dgm:pt modelId="{804F8474-11AE-4C4F-9C01-10293A193A40}" type="pres">
      <dgm:prSet presAssocID="{AFC44D2F-96B3-4159-A7FA-F742919CAA33}" presName="parentLin" presStyleCnt="0"/>
      <dgm:spPr/>
    </dgm:pt>
    <dgm:pt modelId="{B8D81FA2-2335-4CB4-AE86-9C7C6E11D9F6}" type="pres">
      <dgm:prSet presAssocID="{AFC44D2F-96B3-4159-A7FA-F742919CAA33}" presName="parentLeftMargin" presStyleLbl="node1" presStyleIdx="0" presStyleCnt="6"/>
      <dgm:spPr>
        <a:prstGeom prst="roundRect">
          <a:avLst/>
        </a:prstGeom>
      </dgm:spPr>
      <dgm:t>
        <a:bodyPr/>
        <a:lstStyle/>
        <a:p>
          <a:endParaRPr lang="ru-RU"/>
        </a:p>
      </dgm:t>
    </dgm:pt>
    <dgm:pt modelId="{A70CBEC0-51EC-4B57-AF1D-0A3D51E49B3B}" type="pres">
      <dgm:prSet presAssocID="{AFC44D2F-96B3-4159-A7FA-F742919CAA33}" presName="parentText" presStyleLbl="node1" presStyleIdx="0" presStyleCnt="6" custScaleX="139063">
        <dgm:presLayoutVars>
          <dgm:chMax val="0"/>
          <dgm:bulletEnabled val="1"/>
        </dgm:presLayoutVars>
      </dgm:prSet>
      <dgm:spPr/>
      <dgm:t>
        <a:bodyPr/>
        <a:lstStyle/>
        <a:p>
          <a:endParaRPr lang="ru-RU"/>
        </a:p>
      </dgm:t>
    </dgm:pt>
    <dgm:pt modelId="{B75EFA1B-5FC2-4D5C-A2D3-053DC35C71D7}" type="pres">
      <dgm:prSet presAssocID="{AFC44D2F-96B3-4159-A7FA-F742919CAA33}" presName="negativeSpace" presStyleCnt="0"/>
      <dgm:spPr/>
    </dgm:pt>
    <dgm:pt modelId="{CA03BB92-B280-49F1-8C81-8D16CCE23C63}" type="pres">
      <dgm:prSet presAssocID="{AFC44D2F-96B3-4159-A7FA-F742919CAA33}" presName="childText" presStyleLbl="conFgAcc1" presStyleIdx="0" presStyleCnt="6">
        <dgm:presLayoutVars>
          <dgm:bulletEnabled val="1"/>
        </dgm:presLayoutVars>
      </dgm:prSet>
      <dgm:spPr>
        <a:xfrm>
          <a:off x="0" y="972392"/>
          <a:ext cx="4857784" cy="453600"/>
        </a:xfrm>
        <a:prstGeom prst="rect">
          <a:avLst/>
        </a:prstGeom>
      </dgm:spPr>
      <dgm:t>
        <a:bodyPr/>
        <a:lstStyle/>
        <a:p>
          <a:endParaRPr lang="ru-RU"/>
        </a:p>
      </dgm:t>
    </dgm:pt>
    <dgm:pt modelId="{43E3655C-6D2B-4C5E-A931-FBDC8F935124}" type="pres">
      <dgm:prSet presAssocID="{DAE5E552-82DD-4E9E-AABB-192639247AEA}" presName="spaceBetweenRectangles" presStyleCnt="0"/>
      <dgm:spPr/>
    </dgm:pt>
    <dgm:pt modelId="{3D3C7437-073B-48C4-AA0A-51F95F387970}" type="pres">
      <dgm:prSet presAssocID="{65011A08-FBC1-42C6-8EA3-0D18BC581B9E}" presName="parentLin" presStyleCnt="0"/>
      <dgm:spPr/>
    </dgm:pt>
    <dgm:pt modelId="{6C4FD076-3D6A-4FCD-95C8-548101FB3889}" type="pres">
      <dgm:prSet presAssocID="{65011A08-FBC1-42C6-8EA3-0D18BC581B9E}" presName="parentLeftMargin" presStyleLbl="node1" presStyleIdx="0" presStyleCnt="6"/>
      <dgm:spPr>
        <a:prstGeom prst="roundRect">
          <a:avLst/>
        </a:prstGeom>
      </dgm:spPr>
      <dgm:t>
        <a:bodyPr/>
        <a:lstStyle/>
        <a:p>
          <a:endParaRPr lang="ru-RU"/>
        </a:p>
      </dgm:t>
    </dgm:pt>
    <dgm:pt modelId="{763C17EE-7419-4E89-AF50-6404FCB4A2DD}" type="pres">
      <dgm:prSet presAssocID="{65011A08-FBC1-42C6-8EA3-0D18BC581B9E}" presName="parentText" presStyleLbl="node1" presStyleIdx="1" presStyleCnt="6" custScaleX="140179">
        <dgm:presLayoutVars>
          <dgm:chMax val="0"/>
          <dgm:bulletEnabled val="1"/>
        </dgm:presLayoutVars>
      </dgm:prSet>
      <dgm:spPr/>
      <dgm:t>
        <a:bodyPr/>
        <a:lstStyle/>
        <a:p>
          <a:endParaRPr lang="ru-RU"/>
        </a:p>
      </dgm:t>
    </dgm:pt>
    <dgm:pt modelId="{09972650-5716-4F4C-8D82-596AAC12D127}" type="pres">
      <dgm:prSet presAssocID="{65011A08-FBC1-42C6-8EA3-0D18BC581B9E}" presName="negativeSpace" presStyleCnt="0"/>
      <dgm:spPr/>
    </dgm:pt>
    <dgm:pt modelId="{8F1287A6-D106-40B1-AD6D-A0C3E24A12B5}" type="pres">
      <dgm:prSet presAssocID="{65011A08-FBC1-42C6-8EA3-0D18BC581B9E}" presName="childText" presStyleLbl="conFgAcc1" presStyleIdx="1" presStyleCnt="6">
        <dgm:presLayoutVars>
          <dgm:bulletEnabled val="1"/>
        </dgm:presLayoutVars>
      </dgm:prSet>
      <dgm:spPr>
        <a:xfrm>
          <a:off x="0" y="1788872"/>
          <a:ext cx="4857784" cy="4536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gm:spPr>
      <dgm:t>
        <a:bodyPr/>
        <a:lstStyle/>
        <a:p>
          <a:endParaRPr lang="ru-RU"/>
        </a:p>
      </dgm:t>
    </dgm:pt>
    <dgm:pt modelId="{A0D77134-C86B-4E8F-937A-BC8CF4E1EAEC}" type="pres">
      <dgm:prSet presAssocID="{D84DFA18-2AB0-4B3A-8A6D-AB06A88AEA56}" presName="spaceBetweenRectangles" presStyleCnt="0"/>
      <dgm:spPr/>
    </dgm:pt>
    <dgm:pt modelId="{ACB28B92-276F-433E-AB06-1C40FC31781C}" type="pres">
      <dgm:prSet presAssocID="{E88F00EB-DBB0-4F27-9B72-E8A29488EF99}" presName="parentLin" presStyleCnt="0"/>
      <dgm:spPr/>
    </dgm:pt>
    <dgm:pt modelId="{0869AC51-A743-470E-B696-B06CF6EEE744}" type="pres">
      <dgm:prSet presAssocID="{E88F00EB-DBB0-4F27-9B72-E8A29488EF99}" presName="parentLeftMargin" presStyleLbl="node1" presStyleIdx="1" presStyleCnt="6"/>
      <dgm:spPr>
        <a:prstGeom prst="roundRect">
          <a:avLst/>
        </a:prstGeom>
      </dgm:spPr>
      <dgm:t>
        <a:bodyPr/>
        <a:lstStyle/>
        <a:p>
          <a:endParaRPr lang="ru-RU"/>
        </a:p>
      </dgm:t>
    </dgm:pt>
    <dgm:pt modelId="{3BC8070E-D09F-44D9-8727-AEE5A38FC4A0}" type="pres">
      <dgm:prSet presAssocID="{E88F00EB-DBB0-4F27-9B72-E8A29488EF99}" presName="parentText" presStyleLbl="node1" presStyleIdx="2" presStyleCnt="6" custScaleX="142412">
        <dgm:presLayoutVars>
          <dgm:chMax val="0"/>
          <dgm:bulletEnabled val="1"/>
        </dgm:presLayoutVars>
      </dgm:prSet>
      <dgm:spPr/>
      <dgm:t>
        <a:bodyPr/>
        <a:lstStyle/>
        <a:p>
          <a:endParaRPr lang="ru-RU"/>
        </a:p>
      </dgm:t>
    </dgm:pt>
    <dgm:pt modelId="{AA1E848D-DF59-4D5B-92E5-AAA3C53CAB0F}" type="pres">
      <dgm:prSet presAssocID="{E88F00EB-DBB0-4F27-9B72-E8A29488EF99}" presName="negativeSpace" presStyleCnt="0"/>
      <dgm:spPr/>
    </dgm:pt>
    <dgm:pt modelId="{6C94C9A1-F5CB-42A6-B025-932EA37E37AB}" type="pres">
      <dgm:prSet presAssocID="{E88F00EB-DBB0-4F27-9B72-E8A29488EF99}" presName="childText" presStyleLbl="conFgAcc1" presStyleIdx="2" presStyleCnt="6" custLinFactY="10729" custLinFactNeighborX="-391" custLinFactNeighborY="100000">
        <dgm:presLayoutVars>
          <dgm:bulletEnabled val="1"/>
        </dgm:presLayoutVars>
      </dgm:prSet>
      <dgm:spPr>
        <a:xfrm>
          <a:off x="0" y="2751219"/>
          <a:ext cx="4857784" cy="453600"/>
        </a:xfrm>
        <a:prstGeom prst="rect">
          <a:avLst/>
        </a:prstGeom>
        <a:solidFill>
          <a:srgbClr val="002456">
            <a:lumMod val="25000"/>
            <a:lumOff val="75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gm:spPr>
      <dgm:t>
        <a:bodyPr/>
        <a:lstStyle/>
        <a:p>
          <a:endParaRPr lang="ru-RU"/>
        </a:p>
      </dgm:t>
    </dgm:pt>
    <dgm:pt modelId="{F801EBF1-0639-4B5D-9E65-426AB3158D6A}" type="pres">
      <dgm:prSet presAssocID="{B5D338FB-05E9-49C0-9FF3-DEC14773B650}" presName="spaceBetweenRectangles" presStyleCnt="0"/>
      <dgm:spPr/>
    </dgm:pt>
    <dgm:pt modelId="{78CC310E-C66D-44AF-B82F-43B614FE9A70}" type="pres">
      <dgm:prSet presAssocID="{3E0A688A-0B9C-4F3F-ADE6-3DE3F59FE456}" presName="parentLin" presStyleCnt="0"/>
      <dgm:spPr/>
    </dgm:pt>
    <dgm:pt modelId="{B00372C6-A0BB-4F23-928C-D395230DB611}" type="pres">
      <dgm:prSet presAssocID="{3E0A688A-0B9C-4F3F-ADE6-3DE3F59FE456}" presName="parentLeftMargin" presStyleLbl="node1" presStyleIdx="2" presStyleCnt="6"/>
      <dgm:spPr>
        <a:prstGeom prst="roundRect">
          <a:avLst/>
        </a:prstGeom>
      </dgm:spPr>
      <dgm:t>
        <a:bodyPr/>
        <a:lstStyle/>
        <a:p>
          <a:endParaRPr lang="ru-RU"/>
        </a:p>
      </dgm:t>
    </dgm:pt>
    <dgm:pt modelId="{B08FEE93-41F3-4EC7-9902-39967EF52B0D}" type="pres">
      <dgm:prSet presAssocID="{3E0A688A-0B9C-4F3F-ADE6-3DE3F59FE456}" presName="parentText" presStyleLbl="node1" presStyleIdx="3" presStyleCnt="6" custScaleX="142857">
        <dgm:presLayoutVars>
          <dgm:chMax val="0"/>
          <dgm:bulletEnabled val="1"/>
        </dgm:presLayoutVars>
      </dgm:prSet>
      <dgm:spPr/>
      <dgm:t>
        <a:bodyPr/>
        <a:lstStyle/>
        <a:p>
          <a:endParaRPr lang="ru-RU"/>
        </a:p>
      </dgm:t>
    </dgm:pt>
    <dgm:pt modelId="{433331CC-3DFB-442B-A0DD-FCAB61883FEE}" type="pres">
      <dgm:prSet presAssocID="{3E0A688A-0B9C-4F3F-ADE6-3DE3F59FE456}" presName="negativeSpace" presStyleCnt="0"/>
      <dgm:spPr/>
    </dgm:pt>
    <dgm:pt modelId="{F3033F36-C296-460C-9BA1-00C16481FF21}" type="pres">
      <dgm:prSet presAssocID="{3E0A688A-0B9C-4F3F-ADE6-3DE3F59FE456}" presName="childText" presStyleLbl="conFgAcc1" presStyleIdx="3" presStyleCnt="6">
        <dgm:presLayoutVars>
          <dgm:bulletEnabled val="1"/>
        </dgm:presLayoutVars>
      </dgm:prSet>
      <dgm:spPr>
        <a:xfrm>
          <a:off x="0" y="3421833"/>
          <a:ext cx="4857784" cy="4536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gm:spPr>
      <dgm:t>
        <a:bodyPr/>
        <a:lstStyle/>
        <a:p>
          <a:endParaRPr lang="ru-RU"/>
        </a:p>
      </dgm:t>
    </dgm:pt>
    <dgm:pt modelId="{EBF89714-6B8E-422A-B417-A0B2FF4D9C8A}" type="pres">
      <dgm:prSet presAssocID="{D691A9E3-CA77-43D7-83B1-46379B92FF86}" presName="spaceBetweenRectangles" presStyleCnt="0"/>
      <dgm:spPr/>
    </dgm:pt>
    <dgm:pt modelId="{03DE2282-19DE-4CDC-BFC9-11ABF1111C34}" type="pres">
      <dgm:prSet presAssocID="{D092AE0A-DFD7-49E5-958F-102EC61470AD}" presName="parentLin" presStyleCnt="0"/>
      <dgm:spPr/>
    </dgm:pt>
    <dgm:pt modelId="{C3AA2DAD-7454-48E8-9CFF-4EBF0991DD00}" type="pres">
      <dgm:prSet presAssocID="{D092AE0A-DFD7-49E5-958F-102EC61470AD}" presName="parentLeftMargin" presStyleLbl="node1" presStyleIdx="3" presStyleCnt="6"/>
      <dgm:spPr>
        <a:prstGeom prst="roundRect">
          <a:avLst/>
        </a:prstGeom>
      </dgm:spPr>
      <dgm:t>
        <a:bodyPr/>
        <a:lstStyle/>
        <a:p>
          <a:endParaRPr lang="ru-RU"/>
        </a:p>
      </dgm:t>
    </dgm:pt>
    <dgm:pt modelId="{933FFBF4-F3E4-443B-8B46-8B11F6D6A8B6}" type="pres">
      <dgm:prSet presAssocID="{D092AE0A-DFD7-49E5-958F-102EC61470AD}" presName="parentText" presStyleLbl="node1" presStyleIdx="4" presStyleCnt="6" custScaleX="136830">
        <dgm:presLayoutVars>
          <dgm:chMax val="0"/>
          <dgm:bulletEnabled val="1"/>
        </dgm:presLayoutVars>
      </dgm:prSet>
      <dgm:spPr/>
      <dgm:t>
        <a:bodyPr/>
        <a:lstStyle/>
        <a:p>
          <a:endParaRPr lang="ru-RU"/>
        </a:p>
      </dgm:t>
    </dgm:pt>
    <dgm:pt modelId="{85CB2378-1E1F-401F-AAAD-066C09AE0170}" type="pres">
      <dgm:prSet presAssocID="{D092AE0A-DFD7-49E5-958F-102EC61470AD}" presName="negativeSpace" presStyleCnt="0"/>
      <dgm:spPr/>
    </dgm:pt>
    <dgm:pt modelId="{8524786D-5291-41C4-BF90-886BD9AAEAB9}" type="pres">
      <dgm:prSet presAssocID="{D092AE0A-DFD7-49E5-958F-102EC61470AD}" presName="childText" presStyleLbl="conFgAcc1" presStyleIdx="4" presStyleCnt="6">
        <dgm:presLayoutVars>
          <dgm:bulletEnabled val="1"/>
        </dgm:presLayoutVars>
      </dgm:prSet>
      <dgm:spPr>
        <a:xfrm>
          <a:off x="0" y="4238313"/>
          <a:ext cx="4857784" cy="4536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gm:spPr>
      <dgm:t>
        <a:bodyPr/>
        <a:lstStyle/>
        <a:p>
          <a:endParaRPr lang="ru-RU"/>
        </a:p>
      </dgm:t>
    </dgm:pt>
    <dgm:pt modelId="{39235DA6-8CBD-481A-B3C6-128973CA3A5A}" type="pres">
      <dgm:prSet presAssocID="{1C87AF85-7CCC-4BA9-BE7F-593A38F5B444}" presName="spaceBetweenRectangles" presStyleCnt="0"/>
      <dgm:spPr/>
    </dgm:pt>
    <dgm:pt modelId="{22FE61CC-8B4F-46BD-B73A-AE11D9CB5072}" type="pres">
      <dgm:prSet presAssocID="{6B257354-7030-4C9D-8C81-01934D91E85A}" presName="parentLin" presStyleCnt="0"/>
      <dgm:spPr/>
    </dgm:pt>
    <dgm:pt modelId="{9D78CE73-8A65-4489-AABC-E5B070A40FED}" type="pres">
      <dgm:prSet presAssocID="{6B257354-7030-4C9D-8C81-01934D91E85A}" presName="parentLeftMargin" presStyleLbl="node1" presStyleIdx="4" presStyleCnt="6"/>
      <dgm:spPr>
        <a:prstGeom prst="roundRect">
          <a:avLst/>
        </a:prstGeom>
      </dgm:spPr>
      <dgm:t>
        <a:bodyPr/>
        <a:lstStyle/>
        <a:p>
          <a:endParaRPr lang="ru-RU"/>
        </a:p>
      </dgm:t>
    </dgm:pt>
    <dgm:pt modelId="{71BFB1E3-FEC0-4E7A-AB49-E414199B871B}" type="pres">
      <dgm:prSet presAssocID="{6B257354-7030-4C9D-8C81-01934D91E85A}" presName="parentText" presStyleLbl="node1" presStyleIdx="5" presStyleCnt="6" custScaleX="142857">
        <dgm:presLayoutVars>
          <dgm:chMax val="0"/>
          <dgm:bulletEnabled val="1"/>
        </dgm:presLayoutVars>
      </dgm:prSet>
      <dgm:spPr/>
      <dgm:t>
        <a:bodyPr/>
        <a:lstStyle/>
        <a:p>
          <a:endParaRPr lang="ru-RU"/>
        </a:p>
      </dgm:t>
    </dgm:pt>
    <dgm:pt modelId="{8CEDC067-39EB-4975-997D-DEEFABA7D9A0}" type="pres">
      <dgm:prSet presAssocID="{6B257354-7030-4C9D-8C81-01934D91E85A}" presName="negativeSpace" presStyleCnt="0"/>
      <dgm:spPr/>
    </dgm:pt>
    <dgm:pt modelId="{91450082-3EF2-474D-8A80-91F18D39EC8B}" type="pres">
      <dgm:prSet presAssocID="{6B257354-7030-4C9D-8C81-01934D91E85A}" presName="childText" presStyleLbl="conFgAcc1" presStyleIdx="5" presStyleCnt="6">
        <dgm:presLayoutVars>
          <dgm:bulletEnabled val="1"/>
        </dgm:presLayoutVars>
      </dgm:prSet>
      <dgm:spPr>
        <a:xfrm>
          <a:off x="0" y="5054793"/>
          <a:ext cx="4857784" cy="4536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gm:spPr>
      <dgm:t>
        <a:bodyPr/>
        <a:lstStyle/>
        <a:p>
          <a:endParaRPr lang="ru-RU"/>
        </a:p>
      </dgm:t>
    </dgm:pt>
  </dgm:ptLst>
  <dgm:cxnLst>
    <dgm:cxn modelId="{C741A4F5-BEF4-471D-ADDD-9B784FBE8BF1}" type="presOf" srcId="{65011A08-FBC1-42C6-8EA3-0D18BC581B9E}" destId="{763C17EE-7419-4E89-AF50-6404FCB4A2DD}" srcOrd="1" destOrd="0" presId="urn:microsoft.com/office/officeart/2005/8/layout/list1"/>
    <dgm:cxn modelId="{560975BF-DFF6-4A72-83FF-ABF7EC151E3D}" type="presOf" srcId="{65011A08-FBC1-42C6-8EA3-0D18BC581B9E}" destId="{6C4FD076-3D6A-4FCD-95C8-548101FB3889}" srcOrd="0" destOrd="0" presId="urn:microsoft.com/office/officeart/2005/8/layout/list1"/>
    <dgm:cxn modelId="{2CB926AC-5386-43F5-9D68-C30F3ADD97C0}" type="presOf" srcId="{E88F00EB-DBB0-4F27-9B72-E8A29488EF99}" destId="{3BC8070E-D09F-44D9-8727-AEE5A38FC4A0}" srcOrd="1" destOrd="0" presId="urn:microsoft.com/office/officeart/2005/8/layout/list1"/>
    <dgm:cxn modelId="{399D821B-7586-4F20-A926-28E58450A1CE}" srcId="{AFC44D2F-96B3-4159-A7FA-F742919CAA33}" destId="{ED0920DC-0BCB-4164-9F26-30F840CB0AB2}" srcOrd="0" destOrd="0" parTransId="{6E758AE7-0C71-4F95-BD2F-FFB597449188}" sibTransId="{626669D9-D31A-4388-AAA0-BA428B24815B}"/>
    <dgm:cxn modelId="{DB09BC55-F351-4831-9981-9976E4B16E4D}" srcId="{4AD68A86-B7E0-4168-AE5F-37D016670CE4}" destId="{D092AE0A-DFD7-49E5-958F-102EC61470AD}" srcOrd="4" destOrd="0" parTransId="{73CC5626-50A1-45B9-8796-B77FEE7AF2E7}" sibTransId="{1C87AF85-7CCC-4BA9-BE7F-593A38F5B444}"/>
    <dgm:cxn modelId="{C4249FF5-53A0-4A1A-A6A0-7F064368DA84}" type="presOf" srcId="{6B257354-7030-4C9D-8C81-01934D91E85A}" destId="{9D78CE73-8A65-4489-AABC-E5B070A40FED}" srcOrd="0" destOrd="0" presId="urn:microsoft.com/office/officeart/2005/8/layout/list1"/>
    <dgm:cxn modelId="{817ADB9E-88A5-42D5-8D02-3694D08EA57F}" type="presOf" srcId="{AFC44D2F-96B3-4159-A7FA-F742919CAA33}" destId="{A70CBEC0-51EC-4B57-AF1D-0A3D51E49B3B}" srcOrd="1" destOrd="0" presId="urn:microsoft.com/office/officeart/2005/8/layout/list1"/>
    <dgm:cxn modelId="{33C156B7-5E37-4A7E-AA98-4B086D19E667}" type="presOf" srcId="{6B257354-7030-4C9D-8C81-01934D91E85A}" destId="{71BFB1E3-FEC0-4E7A-AB49-E414199B871B}" srcOrd="1" destOrd="0" presId="urn:microsoft.com/office/officeart/2005/8/layout/list1"/>
    <dgm:cxn modelId="{9C8F568C-1350-4B45-B902-19353CBBCDEC}" type="presOf" srcId="{D092AE0A-DFD7-49E5-958F-102EC61470AD}" destId="{933FFBF4-F3E4-443B-8B46-8B11F6D6A8B6}" srcOrd="1" destOrd="0" presId="urn:microsoft.com/office/officeart/2005/8/layout/list1"/>
    <dgm:cxn modelId="{D7F86C02-37D6-4727-B666-6EB1F14BE852}" srcId="{4AD68A86-B7E0-4168-AE5F-37D016670CE4}" destId="{6B257354-7030-4C9D-8C81-01934D91E85A}" srcOrd="5" destOrd="0" parTransId="{157C0397-03D0-4E93-880E-9452B01D2A09}" sibTransId="{0F823CE4-461B-4630-81AD-5ED8E35A0022}"/>
    <dgm:cxn modelId="{1730CA1D-3ADE-4D3B-8DCD-7D6ED7B458F8}" srcId="{4AD68A86-B7E0-4168-AE5F-37D016670CE4}" destId="{E88F00EB-DBB0-4F27-9B72-E8A29488EF99}" srcOrd="2" destOrd="0" parTransId="{78C04CDF-AE4A-4A26-A54A-14D2A03BEA68}" sibTransId="{B5D338FB-05E9-49C0-9FF3-DEC14773B650}"/>
    <dgm:cxn modelId="{CC928CDA-2853-462D-AD18-A31590D9ACD4}" type="presOf" srcId="{3E0A688A-0B9C-4F3F-ADE6-3DE3F59FE456}" destId="{B00372C6-A0BB-4F23-928C-D395230DB611}" srcOrd="0" destOrd="0" presId="urn:microsoft.com/office/officeart/2005/8/layout/list1"/>
    <dgm:cxn modelId="{EBCDAA4F-3F91-4B92-838C-DA536D9B0E76}" type="presOf" srcId="{4AD68A86-B7E0-4168-AE5F-37D016670CE4}" destId="{1840E60D-7DBC-4258-A4C2-819289DA483A}" srcOrd="0" destOrd="0" presId="urn:microsoft.com/office/officeart/2005/8/layout/list1"/>
    <dgm:cxn modelId="{00AED446-5798-4D77-B35E-6823CB67D63D}" type="presOf" srcId="{ED0920DC-0BCB-4164-9F26-30F840CB0AB2}" destId="{CA03BB92-B280-49F1-8C81-8D16CCE23C63}" srcOrd="0" destOrd="0" presId="urn:microsoft.com/office/officeart/2005/8/layout/list1"/>
    <dgm:cxn modelId="{906C1303-D431-4370-90EE-26391F5797CC}" srcId="{4AD68A86-B7E0-4168-AE5F-37D016670CE4}" destId="{3E0A688A-0B9C-4F3F-ADE6-3DE3F59FE456}" srcOrd="3" destOrd="0" parTransId="{FCFEBC29-AB2B-4690-965F-865810C3BBAD}" sibTransId="{D691A9E3-CA77-43D7-83B1-46379B92FF86}"/>
    <dgm:cxn modelId="{CC92084E-7CA3-4059-9375-43C977C72809}" type="presOf" srcId="{AFC44D2F-96B3-4159-A7FA-F742919CAA33}" destId="{B8D81FA2-2335-4CB4-AE86-9C7C6E11D9F6}" srcOrd="0" destOrd="0" presId="urn:microsoft.com/office/officeart/2005/8/layout/list1"/>
    <dgm:cxn modelId="{7D851B77-3E58-46D8-BF66-90FD6009EBDA}" type="presOf" srcId="{E88F00EB-DBB0-4F27-9B72-E8A29488EF99}" destId="{0869AC51-A743-470E-B696-B06CF6EEE744}" srcOrd="0" destOrd="0" presId="urn:microsoft.com/office/officeart/2005/8/layout/list1"/>
    <dgm:cxn modelId="{608DF54D-F7D2-4948-ABA0-8B5783B4C7EF}" type="presOf" srcId="{D092AE0A-DFD7-49E5-958F-102EC61470AD}" destId="{C3AA2DAD-7454-48E8-9CFF-4EBF0991DD00}" srcOrd="0" destOrd="0" presId="urn:microsoft.com/office/officeart/2005/8/layout/list1"/>
    <dgm:cxn modelId="{4057C529-1138-4EA8-9A64-763FD240BF87}" srcId="{4AD68A86-B7E0-4168-AE5F-37D016670CE4}" destId="{AFC44D2F-96B3-4159-A7FA-F742919CAA33}" srcOrd="0" destOrd="0" parTransId="{12B51C6F-61EE-4903-927B-C1AAF7BDF181}" sibTransId="{DAE5E552-82DD-4E9E-AABB-192639247AEA}"/>
    <dgm:cxn modelId="{9FABCF1D-FE6F-4350-97BC-C661A7FECE3E}" srcId="{4AD68A86-B7E0-4168-AE5F-37D016670CE4}" destId="{65011A08-FBC1-42C6-8EA3-0D18BC581B9E}" srcOrd="1" destOrd="0" parTransId="{24A86437-B536-4B69-B294-B5D709B03D39}" sibTransId="{D84DFA18-2AB0-4B3A-8A6D-AB06A88AEA56}"/>
    <dgm:cxn modelId="{7642C01E-F3D4-43A1-9D0A-04803DA7D696}" type="presOf" srcId="{3E0A688A-0B9C-4F3F-ADE6-3DE3F59FE456}" destId="{B08FEE93-41F3-4EC7-9902-39967EF52B0D}" srcOrd="1" destOrd="0" presId="urn:microsoft.com/office/officeart/2005/8/layout/list1"/>
    <dgm:cxn modelId="{6EEB86C8-9569-4D72-B4B3-5248E0AC3383}" type="presParOf" srcId="{1840E60D-7DBC-4258-A4C2-819289DA483A}" destId="{804F8474-11AE-4C4F-9C01-10293A193A40}" srcOrd="0" destOrd="0" presId="urn:microsoft.com/office/officeart/2005/8/layout/list1"/>
    <dgm:cxn modelId="{EFEE31C5-086D-4076-A63D-DDBAA8863A5F}" type="presParOf" srcId="{804F8474-11AE-4C4F-9C01-10293A193A40}" destId="{B8D81FA2-2335-4CB4-AE86-9C7C6E11D9F6}" srcOrd="0" destOrd="0" presId="urn:microsoft.com/office/officeart/2005/8/layout/list1"/>
    <dgm:cxn modelId="{42895D30-3FAC-405A-85A1-C84DDC11C82A}" type="presParOf" srcId="{804F8474-11AE-4C4F-9C01-10293A193A40}" destId="{A70CBEC0-51EC-4B57-AF1D-0A3D51E49B3B}" srcOrd="1" destOrd="0" presId="urn:microsoft.com/office/officeart/2005/8/layout/list1"/>
    <dgm:cxn modelId="{501B3C72-AC9A-4EAE-B0A8-C006A56A6C41}" type="presParOf" srcId="{1840E60D-7DBC-4258-A4C2-819289DA483A}" destId="{B75EFA1B-5FC2-4D5C-A2D3-053DC35C71D7}" srcOrd="1" destOrd="0" presId="urn:microsoft.com/office/officeart/2005/8/layout/list1"/>
    <dgm:cxn modelId="{5EA1501A-43DF-4C6C-9769-06AD451097A5}" type="presParOf" srcId="{1840E60D-7DBC-4258-A4C2-819289DA483A}" destId="{CA03BB92-B280-49F1-8C81-8D16CCE23C63}" srcOrd="2" destOrd="0" presId="urn:microsoft.com/office/officeart/2005/8/layout/list1"/>
    <dgm:cxn modelId="{63F84367-4BA5-4262-8494-FEF4D612754E}" type="presParOf" srcId="{1840E60D-7DBC-4258-A4C2-819289DA483A}" destId="{43E3655C-6D2B-4C5E-A931-FBDC8F935124}" srcOrd="3" destOrd="0" presId="urn:microsoft.com/office/officeart/2005/8/layout/list1"/>
    <dgm:cxn modelId="{6DFDEE76-B41B-4A91-9BC4-F06EC00EAE84}" type="presParOf" srcId="{1840E60D-7DBC-4258-A4C2-819289DA483A}" destId="{3D3C7437-073B-48C4-AA0A-51F95F387970}" srcOrd="4" destOrd="0" presId="urn:microsoft.com/office/officeart/2005/8/layout/list1"/>
    <dgm:cxn modelId="{751B509C-A4A8-430F-A92A-EA8544FFFD63}" type="presParOf" srcId="{3D3C7437-073B-48C4-AA0A-51F95F387970}" destId="{6C4FD076-3D6A-4FCD-95C8-548101FB3889}" srcOrd="0" destOrd="0" presId="urn:microsoft.com/office/officeart/2005/8/layout/list1"/>
    <dgm:cxn modelId="{1481D928-65C7-436E-BE6E-8BDBA3383706}" type="presParOf" srcId="{3D3C7437-073B-48C4-AA0A-51F95F387970}" destId="{763C17EE-7419-4E89-AF50-6404FCB4A2DD}" srcOrd="1" destOrd="0" presId="urn:microsoft.com/office/officeart/2005/8/layout/list1"/>
    <dgm:cxn modelId="{0EE839BB-55B0-499D-BC0D-14961F0D7BCA}" type="presParOf" srcId="{1840E60D-7DBC-4258-A4C2-819289DA483A}" destId="{09972650-5716-4F4C-8D82-596AAC12D127}" srcOrd="5" destOrd="0" presId="urn:microsoft.com/office/officeart/2005/8/layout/list1"/>
    <dgm:cxn modelId="{4658246E-177C-419B-B3E7-F87B882CD995}" type="presParOf" srcId="{1840E60D-7DBC-4258-A4C2-819289DA483A}" destId="{8F1287A6-D106-40B1-AD6D-A0C3E24A12B5}" srcOrd="6" destOrd="0" presId="urn:microsoft.com/office/officeart/2005/8/layout/list1"/>
    <dgm:cxn modelId="{F555C7A0-CB75-489F-95DB-BA92D23B37E4}" type="presParOf" srcId="{1840E60D-7DBC-4258-A4C2-819289DA483A}" destId="{A0D77134-C86B-4E8F-937A-BC8CF4E1EAEC}" srcOrd="7" destOrd="0" presId="urn:microsoft.com/office/officeart/2005/8/layout/list1"/>
    <dgm:cxn modelId="{E669B8BA-99F0-4ACC-808F-CAAB4FDD45F4}" type="presParOf" srcId="{1840E60D-7DBC-4258-A4C2-819289DA483A}" destId="{ACB28B92-276F-433E-AB06-1C40FC31781C}" srcOrd="8" destOrd="0" presId="urn:microsoft.com/office/officeart/2005/8/layout/list1"/>
    <dgm:cxn modelId="{FB34B037-739F-4635-9E30-573088567332}" type="presParOf" srcId="{ACB28B92-276F-433E-AB06-1C40FC31781C}" destId="{0869AC51-A743-470E-B696-B06CF6EEE744}" srcOrd="0" destOrd="0" presId="urn:microsoft.com/office/officeart/2005/8/layout/list1"/>
    <dgm:cxn modelId="{5811ECC4-9A62-4E7A-915F-5A0C15AD3FB7}" type="presParOf" srcId="{ACB28B92-276F-433E-AB06-1C40FC31781C}" destId="{3BC8070E-D09F-44D9-8727-AEE5A38FC4A0}" srcOrd="1" destOrd="0" presId="urn:microsoft.com/office/officeart/2005/8/layout/list1"/>
    <dgm:cxn modelId="{15D8BEA3-CD93-4D81-9247-46D62ED1D180}" type="presParOf" srcId="{1840E60D-7DBC-4258-A4C2-819289DA483A}" destId="{AA1E848D-DF59-4D5B-92E5-AAA3C53CAB0F}" srcOrd="9" destOrd="0" presId="urn:microsoft.com/office/officeart/2005/8/layout/list1"/>
    <dgm:cxn modelId="{8B0D9E88-58A7-4D2F-A255-754B88D5B588}" type="presParOf" srcId="{1840E60D-7DBC-4258-A4C2-819289DA483A}" destId="{6C94C9A1-F5CB-42A6-B025-932EA37E37AB}" srcOrd="10" destOrd="0" presId="urn:microsoft.com/office/officeart/2005/8/layout/list1"/>
    <dgm:cxn modelId="{13214763-BB3A-43F0-B147-6D35A332F236}" type="presParOf" srcId="{1840E60D-7DBC-4258-A4C2-819289DA483A}" destId="{F801EBF1-0639-4B5D-9E65-426AB3158D6A}" srcOrd="11" destOrd="0" presId="urn:microsoft.com/office/officeart/2005/8/layout/list1"/>
    <dgm:cxn modelId="{05B3BAAB-BB86-4190-AD18-6834BBB655BD}" type="presParOf" srcId="{1840E60D-7DBC-4258-A4C2-819289DA483A}" destId="{78CC310E-C66D-44AF-B82F-43B614FE9A70}" srcOrd="12" destOrd="0" presId="urn:microsoft.com/office/officeart/2005/8/layout/list1"/>
    <dgm:cxn modelId="{A7F30230-DC71-4A8E-9104-D0C0D0F3FE98}" type="presParOf" srcId="{78CC310E-C66D-44AF-B82F-43B614FE9A70}" destId="{B00372C6-A0BB-4F23-928C-D395230DB611}" srcOrd="0" destOrd="0" presId="urn:microsoft.com/office/officeart/2005/8/layout/list1"/>
    <dgm:cxn modelId="{5835D575-406A-4971-BF87-23139C0527F8}" type="presParOf" srcId="{78CC310E-C66D-44AF-B82F-43B614FE9A70}" destId="{B08FEE93-41F3-4EC7-9902-39967EF52B0D}" srcOrd="1" destOrd="0" presId="urn:microsoft.com/office/officeart/2005/8/layout/list1"/>
    <dgm:cxn modelId="{4EC90BA6-051E-4EF8-AC22-24A90B613E82}" type="presParOf" srcId="{1840E60D-7DBC-4258-A4C2-819289DA483A}" destId="{433331CC-3DFB-442B-A0DD-FCAB61883FEE}" srcOrd="13" destOrd="0" presId="urn:microsoft.com/office/officeart/2005/8/layout/list1"/>
    <dgm:cxn modelId="{DC6D594C-9267-41A0-B7B0-D1FFA61F7D8F}" type="presParOf" srcId="{1840E60D-7DBC-4258-A4C2-819289DA483A}" destId="{F3033F36-C296-460C-9BA1-00C16481FF21}" srcOrd="14" destOrd="0" presId="urn:microsoft.com/office/officeart/2005/8/layout/list1"/>
    <dgm:cxn modelId="{615660A3-D1AA-48F2-A306-EFB457B2E0EC}" type="presParOf" srcId="{1840E60D-7DBC-4258-A4C2-819289DA483A}" destId="{EBF89714-6B8E-422A-B417-A0B2FF4D9C8A}" srcOrd="15" destOrd="0" presId="urn:microsoft.com/office/officeart/2005/8/layout/list1"/>
    <dgm:cxn modelId="{2D67EECC-1032-4D13-9803-E2565CE236B6}" type="presParOf" srcId="{1840E60D-7DBC-4258-A4C2-819289DA483A}" destId="{03DE2282-19DE-4CDC-BFC9-11ABF1111C34}" srcOrd="16" destOrd="0" presId="urn:microsoft.com/office/officeart/2005/8/layout/list1"/>
    <dgm:cxn modelId="{89CBC40A-67ED-49EB-B57E-49A7CB34F7CF}" type="presParOf" srcId="{03DE2282-19DE-4CDC-BFC9-11ABF1111C34}" destId="{C3AA2DAD-7454-48E8-9CFF-4EBF0991DD00}" srcOrd="0" destOrd="0" presId="urn:microsoft.com/office/officeart/2005/8/layout/list1"/>
    <dgm:cxn modelId="{36861C02-1DD9-4BA3-9ED8-0CC11D2BD0D2}" type="presParOf" srcId="{03DE2282-19DE-4CDC-BFC9-11ABF1111C34}" destId="{933FFBF4-F3E4-443B-8B46-8B11F6D6A8B6}" srcOrd="1" destOrd="0" presId="urn:microsoft.com/office/officeart/2005/8/layout/list1"/>
    <dgm:cxn modelId="{E0122FE7-73E1-4164-B35E-DE87318430D6}" type="presParOf" srcId="{1840E60D-7DBC-4258-A4C2-819289DA483A}" destId="{85CB2378-1E1F-401F-AAAD-066C09AE0170}" srcOrd="17" destOrd="0" presId="urn:microsoft.com/office/officeart/2005/8/layout/list1"/>
    <dgm:cxn modelId="{F7DE703B-D23E-4C40-A45F-7FE0BB7E205A}" type="presParOf" srcId="{1840E60D-7DBC-4258-A4C2-819289DA483A}" destId="{8524786D-5291-41C4-BF90-886BD9AAEAB9}" srcOrd="18" destOrd="0" presId="urn:microsoft.com/office/officeart/2005/8/layout/list1"/>
    <dgm:cxn modelId="{43DBFB84-382B-4FBF-8BE4-84600DCEA113}" type="presParOf" srcId="{1840E60D-7DBC-4258-A4C2-819289DA483A}" destId="{39235DA6-8CBD-481A-B3C6-128973CA3A5A}" srcOrd="19" destOrd="0" presId="urn:microsoft.com/office/officeart/2005/8/layout/list1"/>
    <dgm:cxn modelId="{FE7EF8A4-CA4A-4FA3-A988-8EFE60D79E14}" type="presParOf" srcId="{1840E60D-7DBC-4258-A4C2-819289DA483A}" destId="{22FE61CC-8B4F-46BD-B73A-AE11D9CB5072}" srcOrd="20" destOrd="0" presId="urn:microsoft.com/office/officeart/2005/8/layout/list1"/>
    <dgm:cxn modelId="{94697C9E-3361-4146-AE33-CF9D216B2396}" type="presParOf" srcId="{22FE61CC-8B4F-46BD-B73A-AE11D9CB5072}" destId="{9D78CE73-8A65-4489-AABC-E5B070A40FED}" srcOrd="0" destOrd="0" presId="urn:microsoft.com/office/officeart/2005/8/layout/list1"/>
    <dgm:cxn modelId="{E5A7CCE5-86B2-4ED8-8970-FF867EE836CB}" type="presParOf" srcId="{22FE61CC-8B4F-46BD-B73A-AE11D9CB5072}" destId="{71BFB1E3-FEC0-4E7A-AB49-E414199B871B}" srcOrd="1" destOrd="0" presId="urn:microsoft.com/office/officeart/2005/8/layout/list1"/>
    <dgm:cxn modelId="{AD043826-24FF-4A5B-8C7D-EC3379746A31}" type="presParOf" srcId="{1840E60D-7DBC-4258-A4C2-819289DA483A}" destId="{8CEDC067-39EB-4975-997D-DEEFABA7D9A0}" srcOrd="21" destOrd="0" presId="urn:microsoft.com/office/officeart/2005/8/layout/list1"/>
    <dgm:cxn modelId="{F59C6AF2-D105-41CE-BADA-4B6A13E50F59}" type="presParOf" srcId="{1840E60D-7DBC-4258-A4C2-819289DA483A}" destId="{91450082-3EF2-474D-8A80-91F18D39EC8B}"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3BB92-B280-49F1-8C81-8D16CCE23C63}">
      <dsp:nvSpPr>
        <dsp:cNvPr id="0" name=""/>
        <dsp:cNvSpPr/>
      </dsp:nvSpPr>
      <dsp:spPr>
        <a:xfrm>
          <a:off x="0" y="317291"/>
          <a:ext cx="8640959" cy="5292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sp:spPr>
      <dsp:style>
        <a:lnRef idx="1">
          <a:scrgbClr r="0" g="0" b="0"/>
        </a:lnRef>
        <a:fillRef idx="1">
          <a:scrgbClr r="0" g="0" b="0"/>
        </a:fillRef>
        <a:effectRef idx="2">
          <a:scrgbClr r="0" g="0" b="0"/>
        </a:effectRef>
        <a:fontRef idx="minor"/>
      </dsp:style>
      <dsp:txBody>
        <a:bodyPr spcFirstLastPara="0" vert="horz" wrap="square" lIns="670634" tIns="437388" rIns="670634" bIns="149352" numCol="1" spcCol="1270" anchor="t" anchorCtr="0">
          <a:noAutofit/>
        </a:bodyPr>
        <a:lstStyle/>
        <a:p>
          <a:pPr marL="228600" lvl="1" indent="-228600" algn="l" defTabSz="933450">
            <a:lnSpc>
              <a:spcPct val="90000"/>
            </a:lnSpc>
            <a:spcBef>
              <a:spcPct val="0"/>
            </a:spcBef>
            <a:spcAft>
              <a:spcPct val="15000"/>
            </a:spcAft>
            <a:buChar char="••"/>
          </a:pPr>
          <a:endParaRPr lang="uk-UA" sz="2100" kern="1200" dirty="0"/>
        </a:p>
      </dsp:txBody>
      <dsp:txXfrm>
        <a:off x="0" y="317291"/>
        <a:ext cx="8640959" cy="529200"/>
      </dsp:txXfrm>
    </dsp:sp>
    <dsp:sp modelId="{A70CBEC0-51EC-4B57-AF1D-0A3D51E49B3B}">
      <dsp:nvSpPr>
        <dsp:cNvPr id="0" name=""/>
        <dsp:cNvSpPr/>
      </dsp:nvSpPr>
      <dsp:spPr>
        <a:xfrm>
          <a:off x="421921" y="7331"/>
          <a:ext cx="8214320" cy="619920"/>
        </a:xfrm>
        <a:prstGeom prst="roundRect">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25" tIns="0" rIns="228625" bIns="0" numCol="1" spcCol="1270" anchor="ctr" anchorCtr="0">
          <a:noAutofit/>
        </a:bodyPr>
        <a:lstStyle/>
        <a:p>
          <a:pPr lvl="0" algn="l" defTabSz="711200">
            <a:lnSpc>
              <a:spcPct val="90000"/>
            </a:lnSpc>
            <a:spcBef>
              <a:spcPct val="0"/>
            </a:spcBef>
            <a:spcAft>
              <a:spcPct val="35000"/>
            </a:spcAft>
          </a:pPr>
          <a:r>
            <a:rPr lang="uk-UA" sz="1600" b="1" kern="1200" dirty="0" smtClean="0">
              <a:solidFill>
                <a:sysClr val="window" lastClr="FFFFFF"/>
              </a:solidFill>
              <a:latin typeface="Calibri"/>
              <a:ea typeface="+mn-ea"/>
              <a:cs typeface="Arial"/>
            </a:rPr>
            <a:t>1. Побудова </a:t>
          </a:r>
          <a:r>
            <a:rPr lang="ru-RU" sz="1600" b="1" kern="1200" dirty="0" err="1" smtClean="0">
              <a:solidFill>
                <a:sysClr val="window" lastClr="FFFFFF"/>
              </a:solidFill>
              <a:latin typeface="Calibri"/>
              <a:ea typeface="+mn-ea"/>
              <a:cs typeface="Arial"/>
            </a:rPr>
            <a:t>матеріально-технічної</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бази</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Українського</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Національного</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Гріду</a:t>
          </a:r>
          <a:endParaRPr lang="ru-RU" sz="1600" b="1" kern="1200" dirty="0">
            <a:solidFill>
              <a:sysClr val="window" lastClr="FFFFFF"/>
            </a:solidFill>
            <a:latin typeface="Calibri"/>
            <a:ea typeface="+mn-ea"/>
            <a:cs typeface="Arial"/>
          </a:endParaRPr>
        </a:p>
      </dsp:txBody>
      <dsp:txXfrm>
        <a:off x="452183" y="37593"/>
        <a:ext cx="8153796" cy="559396"/>
      </dsp:txXfrm>
    </dsp:sp>
    <dsp:sp modelId="{8F1287A6-D106-40B1-AD6D-A0C3E24A12B5}">
      <dsp:nvSpPr>
        <dsp:cNvPr id="0" name=""/>
        <dsp:cNvSpPr/>
      </dsp:nvSpPr>
      <dsp:spPr>
        <a:xfrm>
          <a:off x="0" y="1269852"/>
          <a:ext cx="8640959" cy="5292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sp:spPr>
      <dsp:style>
        <a:lnRef idx="1">
          <a:scrgbClr r="0" g="0" b="0"/>
        </a:lnRef>
        <a:fillRef idx="1">
          <a:scrgbClr r="0" g="0" b="0"/>
        </a:fillRef>
        <a:effectRef idx="2">
          <a:scrgbClr r="0" g="0" b="0"/>
        </a:effectRef>
        <a:fontRef idx="minor"/>
      </dsp:style>
    </dsp:sp>
    <dsp:sp modelId="{763C17EE-7419-4E89-AF50-6404FCB4A2DD}">
      <dsp:nvSpPr>
        <dsp:cNvPr id="0" name=""/>
        <dsp:cNvSpPr/>
      </dsp:nvSpPr>
      <dsp:spPr>
        <a:xfrm>
          <a:off x="418546" y="959892"/>
          <a:ext cx="8213999" cy="619920"/>
        </a:xfrm>
        <a:prstGeom prst="roundRect">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25" tIns="0" rIns="228625" bIns="0" numCol="1" spcCol="1270" anchor="ctr" anchorCtr="0">
          <a:noAutofit/>
        </a:bodyPr>
        <a:lstStyle/>
        <a:p>
          <a:pPr lvl="0" algn="l" defTabSz="711200">
            <a:lnSpc>
              <a:spcPct val="90000"/>
            </a:lnSpc>
            <a:spcBef>
              <a:spcPct val="0"/>
            </a:spcBef>
            <a:spcAft>
              <a:spcPct val="35000"/>
            </a:spcAft>
          </a:pPr>
          <a:r>
            <a:rPr lang="uk-UA" sz="1600" b="1" kern="1200" dirty="0" smtClean="0">
              <a:solidFill>
                <a:sysClr val="window" lastClr="FFFFFF"/>
              </a:solidFill>
              <a:latin typeface="Calibri"/>
              <a:ea typeface="+mn-ea"/>
              <a:cs typeface="Arial"/>
            </a:rPr>
            <a:t>2. </a:t>
          </a:r>
          <a:r>
            <a:rPr lang="ru-RU" sz="1600" b="1" kern="1200" dirty="0" err="1" smtClean="0">
              <a:solidFill>
                <a:sysClr val="window" lastClr="FFFFFF"/>
              </a:solidFill>
              <a:latin typeface="Calibri"/>
              <a:ea typeface="+mn-ea"/>
              <a:cs typeface="Arial"/>
            </a:rPr>
            <a:t>Розробка</a:t>
          </a:r>
          <a:r>
            <a:rPr lang="ru-RU" sz="1600" b="1" kern="1200" dirty="0" smtClean="0">
              <a:solidFill>
                <a:sysClr val="window" lastClr="FFFFFF"/>
              </a:solidFill>
              <a:latin typeface="Calibri"/>
              <a:ea typeface="+mn-ea"/>
              <a:cs typeface="Arial"/>
            </a:rPr>
            <a:t> і </a:t>
          </a:r>
          <a:r>
            <a:rPr lang="ru-RU" sz="1600" b="1" kern="1200" dirty="0" err="1" smtClean="0">
              <a:solidFill>
                <a:sysClr val="window" lastClr="FFFFFF"/>
              </a:solidFill>
              <a:latin typeface="Calibri"/>
              <a:ea typeface="+mn-ea"/>
              <a:cs typeface="Arial"/>
            </a:rPr>
            <a:t>підтримка</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грід-сервісів</a:t>
          </a:r>
          <a:r>
            <a:rPr lang="en-US" sz="1600" b="1" kern="1200" dirty="0" smtClean="0">
              <a:solidFill>
                <a:sysClr val="window" lastClr="FFFFFF"/>
              </a:solidFill>
              <a:latin typeface="Calibri"/>
              <a:ea typeface="+mn-ea"/>
              <a:cs typeface="Arial"/>
            </a:rPr>
            <a:t> </a:t>
          </a:r>
          <a:endParaRPr lang="ru-RU" sz="1600" b="1" kern="1200" dirty="0">
            <a:solidFill>
              <a:sysClr val="window" lastClr="FFFFFF"/>
            </a:solidFill>
            <a:latin typeface="Calibri"/>
            <a:ea typeface="+mn-ea"/>
            <a:cs typeface="Arial"/>
          </a:endParaRPr>
        </a:p>
      </dsp:txBody>
      <dsp:txXfrm>
        <a:off x="448808" y="990154"/>
        <a:ext cx="8153475" cy="559396"/>
      </dsp:txXfrm>
    </dsp:sp>
    <dsp:sp modelId="{6C94C9A1-F5CB-42A6-B025-932EA37E37AB}">
      <dsp:nvSpPr>
        <dsp:cNvPr id="0" name=""/>
        <dsp:cNvSpPr/>
      </dsp:nvSpPr>
      <dsp:spPr>
        <a:xfrm>
          <a:off x="0" y="2392589"/>
          <a:ext cx="8640959" cy="529200"/>
        </a:xfrm>
        <a:prstGeom prst="rect">
          <a:avLst/>
        </a:prstGeom>
        <a:solidFill>
          <a:srgbClr val="002456">
            <a:lumMod val="25000"/>
            <a:lumOff val="75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sp:spPr>
      <dsp:style>
        <a:lnRef idx="1">
          <a:scrgbClr r="0" g="0" b="0"/>
        </a:lnRef>
        <a:fillRef idx="1">
          <a:scrgbClr r="0" g="0" b="0"/>
        </a:fillRef>
        <a:effectRef idx="2">
          <a:scrgbClr r="0" g="0" b="0"/>
        </a:effectRef>
        <a:fontRef idx="minor"/>
      </dsp:style>
    </dsp:sp>
    <dsp:sp modelId="{3BC8070E-D09F-44D9-8727-AEE5A38FC4A0}">
      <dsp:nvSpPr>
        <dsp:cNvPr id="0" name=""/>
        <dsp:cNvSpPr/>
      </dsp:nvSpPr>
      <dsp:spPr>
        <a:xfrm>
          <a:off x="412639" y="1912452"/>
          <a:ext cx="8227075" cy="619920"/>
        </a:xfrm>
        <a:prstGeom prst="roundRect">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25" tIns="0" rIns="228625" bIns="0" numCol="1" spcCol="1270" anchor="ctr" anchorCtr="0">
          <a:noAutofit/>
        </a:bodyPr>
        <a:lstStyle/>
        <a:p>
          <a:pPr lvl="0" algn="l" defTabSz="711200">
            <a:lnSpc>
              <a:spcPct val="90000"/>
            </a:lnSpc>
            <a:spcBef>
              <a:spcPct val="0"/>
            </a:spcBef>
            <a:spcAft>
              <a:spcPct val="35000"/>
            </a:spcAft>
          </a:pPr>
          <a:r>
            <a:rPr lang="uk-UA" sz="1600" b="1" kern="1200" dirty="0" smtClean="0">
              <a:solidFill>
                <a:sysClr val="window" lastClr="FFFFFF"/>
              </a:solidFill>
              <a:latin typeface="Calibri"/>
              <a:ea typeface="+mn-ea"/>
              <a:cs typeface="Arial"/>
            </a:rPr>
            <a:t>3. Створення системи інформаційної безпеки для </a:t>
          </a:r>
          <a:r>
            <a:rPr lang="uk-UA" sz="1600" b="1" kern="1200" dirty="0" err="1" smtClean="0">
              <a:solidFill>
                <a:sysClr val="window" lastClr="FFFFFF"/>
              </a:solidFill>
              <a:latin typeface="Calibri"/>
              <a:ea typeface="+mn-ea"/>
              <a:cs typeface="Arial"/>
            </a:rPr>
            <a:t>гріду</a:t>
          </a:r>
          <a:endParaRPr lang="ru-RU" sz="1600" b="1" kern="1200" dirty="0">
            <a:solidFill>
              <a:sysClr val="window" lastClr="FFFFFF"/>
            </a:solidFill>
            <a:latin typeface="Calibri"/>
            <a:ea typeface="+mn-ea"/>
            <a:cs typeface="Arial"/>
          </a:endParaRPr>
        </a:p>
      </dsp:txBody>
      <dsp:txXfrm>
        <a:off x="442901" y="1942714"/>
        <a:ext cx="8166551" cy="559396"/>
      </dsp:txXfrm>
    </dsp:sp>
    <dsp:sp modelId="{F3033F36-C296-460C-9BA1-00C16481FF21}">
      <dsp:nvSpPr>
        <dsp:cNvPr id="0" name=""/>
        <dsp:cNvSpPr/>
      </dsp:nvSpPr>
      <dsp:spPr>
        <a:xfrm>
          <a:off x="0" y="3174972"/>
          <a:ext cx="8640959" cy="5292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sp:spPr>
      <dsp:style>
        <a:lnRef idx="1">
          <a:scrgbClr r="0" g="0" b="0"/>
        </a:lnRef>
        <a:fillRef idx="1">
          <a:scrgbClr r="0" g="0" b="0"/>
        </a:fillRef>
        <a:effectRef idx="2">
          <a:scrgbClr r="0" g="0" b="0"/>
        </a:effectRef>
        <a:fontRef idx="minor"/>
      </dsp:style>
    </dsp:sp>
    <dsp:sp modelId="{B08FEE93-41F3-4EC7-9902-39967EF52B0D}">
      <dsp:nvSpPr>
        <dsp:cNvPr id="0" name=""/>
        <dsp:cNvSpPr/>
      </dsp:nvSpPr>
      <dsp:spPr>
        <a:xfrm>
          <a:off x="411373" y="2865012"/>
          <a:ext cx="8227467" cy="619920"/>
        </a:xfrm>
        <a:prstGeom prst="roundRect">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25" tIns="0" rIns="228625" bIns="0" numCol="1" spcCol="1270" anchor="ctr" anchorCtr="0">
          <a:noAutofit/>
        </a:bodyPr>
        <a:lstStyle/>
        <a:p>
          <a:pPr lvl="0" algn="l" defTabSz="711200">
            <a:lnSpc>
              <a:spcPct val="90000"/>
            </a:lnSpc>
            <a:spcBef>
              <a:spcPct val="0"/>
            </a:spcBef>
            <a:spcAft>
              <a:spcPct val="35000"/>
            </a:spcAft>
          </a:pPr>
          <a:r>
            <a:rPr lang="uk-UA" sz="1600" b="1" kern="1200" dirty="0" smtClean="0">
              <a:solidFill>
                <a:sysClr val="window" lastClr="FFFFFF"/>
              </a:solidFill>
              <a:latin typeface="Calibri"/>
              <a:ea typeface="+mn-ea"/>
              <a:cs typeface="Arial"/>
            </a:rPr>
            <a:t>4. Тематичні </a:t>
          </a:r>
          <a:r>
            <a:rPr lang="uk-UA" sz="1600" b="1" kern="1200" dirty="0" err="1" smtClean="0">
              <a:solidFill>
                <a:sysClr val="window" lastClr="FFFFFF"/>
              </a:solidFill>
              <a:latin typeface="Calibri"/>
              <a:ea typeface="+mn-ea"/>
              <a:cs typeface="Arial"/>
            </a:rPr>
            <a:t>грід-застосування</a:t>
          </a:r>
          <a:r>
            <a:rPr lang="uk-UA" sz="1600" b="1" kern="1200" dirty="0" smtClean="0">
              <a:solidFill>
                <a:sysClr val="window" lastClr="FFFFFF"/>
              </a:solidFill>
              <a:latin typeface="Calibri"/>
              <a:ea typeface="+mn-ea"/>
              <a:cs typeface="Arial"/>
            </a:rPr>
            <a:t> </a:t>
          </a:r>
          <a:r>
            <a:rPr lang="en-US" sz="1600" b="1" kern="1200" dirty="0" smtClean="0">
              <a:solidFill>
                <a:sysClr val="window" lastClr="FFFFFF"/>
              </a:solidFill>
              <a:latin typeface="Calibri"/>
              <a:ea typeface="+mn-ea"/>
              <a:cs typeface="Arial"/>
            </a:rPr>
            <a:t>(</a:t>
          </a:r>
          <a:r>
            <a:rPr lang="ru-RU" sz="1600" b="1" kern="1200" dirty="0" smtClean="0">
              <a:solidFill>
                <a:sysClr val="window" lastClr="FFFFFF"/>
              </a:solidFill>
              <a:latin typeface="Calibri"/>
              <a:ea typeface="+mn-ea"/>
              <a:cs typeface="Arial"/>
            </a:rPr>
            <a:t>наука, </a:t>
          </a:r>
          <a:r>
            <a:rPr lang="ru-RU" sz="1600" b="1" kern="1200" dirty="0" err="1" smtClean="0">
              <a:solidFill>
                <a:sysClr val="window" lastClr="FFFFFF"/>
              </a:solidFill>
              <a:latin typeface="Calibri"/>
              <a:ea typeface="+mn-ea"/>
              <a:cs typeface="Arial"/>
            </a:rPr>
            <a:t>інженерія</a:t>
          </a:r>
          <a:r>
            <a:rPr lang="ru-RU" sz="1600" b="1" kern="1200" dirty="0" smtClean="0">
              <a:solidFill>
                <a:sysClr val="window" lastClr="FFFFFF"/>
              </a:solidFill>
              <a:latin typeface="Calibri"/>
              <a:ea typeface="+mn-ea"/>
              <a:cs typeface="Arial"/>
            </a:rPr>
            <a:t>, медицина</a:t>
          </a:r>
          <a:r>
            <a:rPr lang="en-US" sz="1600" b="1" kern="1200" dirty="0" smtClean="0">
              <a:solidFill>
                <a:sysClr val="window" lastClr="FFFFFF"/>
              </a:solidFill>
              <a:latin typeface="Calibri"/>
              <a:ea typeface="+mn-ea"/>
              <a:cs typeface="Arial"/>
            </a:rPr>
            <a:t>)</a:t>
          </a:r>
          <a:endParaRPr lang="ru-RU" sz="1600" b="1" kern="1200" dirty="0">
            <a:solidFill>
              <a:sysClr val="window" lastClr="FFFFFF"/>
            </a:solidFill>
            <a:latin typeface="Calibri"/>
            <a:ea typeface="+mn-ea"/>
            <a:cs typeface="Arial"/>
          </a:endParaRPr>
        </a:p>
      </dsp:txBody>
      <dsp:txXfrm>
        <a:off x="441635" y="2895274"/>
        <a:ext cx="8166943" cy="559396"/>
      </dsp:txXfrm>
    </dsp:sp>
    <dsp:sp modelId="{8524786D-5291-41C4-BF90-886BD9AAEAB9}">
      <dsp:nvSpPr>
        <dsp:cNvPr id="0" name=""/>
        <dsp:cNvSpPr/>
      </dsp:nvSpPr>
      <dsp:spPr>
        <a:xfrm>
          <a:off x="0" y="4127532"/>
          <a:ext cx="8640959" cy="5292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sp:spPr>
      <dsp:style>
        <a:lnRef idx="1">
          <a:scrgbClr r="0" g="0" b="0"/>
        </a:lnRef>
        <a:fillRef idx="1">
          <a:scrgbClr r="0" g="0" b="0"/>
        </a:fillRef>
        <a:effectRef idx="2">
          <a:scrgbClr r="0" g="0" b="0"/>
        </a:effectRef>
        <a:fontRef idx="minor"/>
      </dsp:style>
    </dsp:sp>
    <dsp:sp modelId="{933FFBF4-F3E4-443B-8B46-8B11F6D6A8B6}">
      <dsp:nvSpPr>
        <dsp:cNvPr id="0" name=""/>
        <dsp:cNvSpPr/>
      </dsp:nvSpPr>
      <dsp:spPr>
        <a:xfrm>
          <a:off x="428672" y="3817572"/>
          <a:ext cx="8211737" cy="619920"/>
        </a:xfrm>
        <a:prstGeom prst="roundRect">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25" tIns="0" rIns="228625" bIns="0" numCol="1" spcCol="1270" anchor="ctr" anchorCtr="0">
          <a:noAutofit/>
        </a:bodyPr>
        <a:lstStyle/>
        <a:p>
          <a:pPr lvl="0" algn="l" defTabSz="711200">
            <a:lnSpc>
              <a:spcPct val="90000"/>
            </a:lnSpc>
            <a:spcBef>
              <a:spcPct val="0"/>
            </a:spcBef>
            <a:spcAft>
              <a:spcPct val="35000"/>
            </a:spcAft>
          </a:pPr>
          <a:r>
            <a:rPr lang="uk-UA" sz="1600" b="1" kern="1200" dirty="0" smtClean="0">
              <a:solidFill>
                <a:sysClr val="window" lastClr="FFFFFF"/>
              </a:solidFill>
              <a:latin typeface="Calibri"/>
              <a:ea typeface="+mn-ea"/>
              <a:cs typeface="Arial"/>
            </a:rPr>
            <a:t>5. Розробка і впровадження </a:t>
          </a:r>
          <a:r>
            <a:rPr lang="ru-RU" sz="1600" b="1" kern="1200" dirty="0" err="1" smtClean="0">
              <a:solidFill>
                <a:sysClr val="window" lastClr="FFFFFF"/>
              </a:solidFill>
              <a:latin typeface="Calibri"/>
              <a:ea typeface="+mn-ea"/>
              <a:cs typeface="Arial"/>
            </a:rPr>
            <a:t>технологій</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збереження</a:t>
          </a:r>
          <a:r>
            <a:rPr lang="ru-RU" sz="1600" b="1" kern="1200" dirty="0" smtClean="0">
              <a:solidFill>
                <a:sysClr val="window" lastClr="FFFFFF"/>
              </a:solidFill>
              <a:latin typeface="Calibri"/>
              <a:ea typeface="+mn-ea"/>
              <a:cs typeface="Arial"/>
            </a:rPr>
            <a:t> і </a:t>
          </a:r>
          <a:r>
            <a:rPr lang="ru-RU" sz="1600" b="1" kern="1200" dirty="0" err="1" smtClean="0">
              <a:solidFill>
                <a:sysClr val="window" lastClr="FFFFFF"/>
              </a:solidFill>
              <a:latin typeface="Calibri"/>
              <a:ea typeface="+mn-ea"/>
              <a:cs typeface="Arial"/>
            </a:rPr>
            <a:t>обробки</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даних</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Побудова</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банків</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наукових</a:t>
          </a:r>
          <a:r>
            <a:rPr lang="ru-RU" sz="1600" b="1" kern="1200" dirty="0" smtClean="0">
              <a:solidFill>
                <a:sysClr val="window" lastClr="FFFFFF"/>
              </a:solidFill>
              <a:latin typeface="Calibri"/>
              <a:ea typeface="+mn-ea"/>
              <a:cs typeface="Arial"/>
            </a:rPr>
            <a:t> і </a:t>
          </a:r>
          <a:r>
            <a:rPr lang="ru-RU" sz="1600" b="1" kern="1200" dirty="0" err="1" smtClean="0">
              <a:solidFill>
                <a:sysClr val="window" lastClr="FFFFFF"/>
              </a:solidFill>
              <a:latin typeface="Calibri"/>
              <a:ea typeface="+mn-ea"/>
              <a:cs typeface="Arial"/>
            </a:rPr>
            <a:t>прикладних</a:t>
          </a:r>
          <a:r>
            <a:rPr lang="ru-RU" sz="1600" b="1" kern="1200" dirty="0" smtClean="0">
              <a:solidFill>
                <a:sysClr val="window" lastClr="FFFFFF"/>
              </a:solidFill>
              <a:latin typeface="Calibri"/>
              <a:ea typeface="+mn-ea"/>
              <a:cs typeface="Arial"/>
            </a:rPr>
            <a:t> </a:t>
          </a:r>
          <a:r>
            <a:rPr lang="ru-RU" sz="1600" b="1" kern="1200" dirty="0" err="1" smtClean="0">
              <a:solidFill>
                <a:sysClr val="window" lastClr="FFFFFF"/>
              </a:solidFill>
              <a:latin typeface="Calibri"/>
              <a:ea typeface="+mn-ea"/>
              <a:cs typeface="Arial"/>
            </a:rPr>
            <a:t>даних</a:t>
          </a:r>
          <a:r>
            <a:rPr lang="ru-RU" sz="1600" b="1" kern="1200" dirty="0" smtClean="0">
              <a:solidFill>
                <a:sysClr val="window" lastClr="FFFFFF"/>
              </a:solidFill>
              <a:latin typeface="Calibri"/>
              <a:ea typeface="+mn-ea"/>
              <a:cs typeface="Arial"/>
            </a:rPr>
            <a:t> </a:t>
          </a:r>
          <a:endParaRPr lang="ru-RU" sz="1600" b="1" kern="1200" dirty="0">
            <a:solidFill>
              <a:sysClr val="window" lastClr="FFFFFF"/>
            </a:solidFill>
            <a:latin typeface="Calibri"/>
            <a:ea typeface="+mn-ea"/>
            <a:cs typeface="Arial"/>
          </a:endParaRPr>
        </a:p>
      </dsp:txBody>
      <dsp:txXfrm>
        <a:off x="458934" y="3847834"/>
        <a:ext cx="8151213" cy="559396"/>
      </dsp:txXfrm>
    </dsp:sp>
    <dsp:sp modelId="{91450082-3EF2-474D-8A80-91F18D39EC8B}">
      <dsp:nvSpPr>
        <dsp:cNvPr id="0" name=""/>
        <dsp:cNvSpPr/>
      </dsp:nvSpPr>
      <dsp:spPr>
        <a:xfrm>
          <a:off x="0" y="5080092"/>
          <a:ext cx="8640959" cy="529200"/>
        </a:xfrm>
        <a:prstGeom prst="rect">
          <a:avLst/>
        </a:prstGeom>
        <a:solidFill>
          <a:srgbClr val="002456">
            <a:lumMod val="25000"/>
            <a:lumOff val="75000"/>
            <a:alpha val="90000"/>
          </a:srgbClr>
        </a:solidFill>
        <a:ln w="9525" cap="flat" cmpd="sng" algn="ctr">
          <a:solidFill>
            <a:srgbClr val="8064A2">
              <a:hueOff val="0"/>
              <a:satOff val="0"/>
              <a:lumOff val="0"/>
              <a:alphaOff val="0"/>
            </a:srgb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ysClr val="window" lastClr="FFFFFF"/>
          </a:contourClr>
        </a:sp3d>
      </dsp:spPr>
      <dsp:style>
        <a:lnRef idx="1">
          <a:scrgbClr r="0" g="0" b="0"/>
        </a:lnRef>
        <a:fillRef idx="1">
          <a:scrgbClr r="0" g="0" b="0"/>
        </a:fillRef>
        <a:effectRef idx="2">
          <a:scrgbClr r="0" g="0" b="0"/>
        </a:effectRef>
        <a:fontRef idx="minor"/>
      </dsp:style>
    </dsp:sp>
    <dsp:sp modelId="{71BFB1E3-FEC0-4E7A-AB49-E414199B871B}">
      <dsp:nvSpPr>
        <dsp:cNvPr id="0" name=""/>
        <dsp:cNvSpPr/>
      </dsp:nvSpPr>
      <dsp:spPr>
        <a:xfrm>
          <a:off x="411373" y="4770132"/>
          <a:ext cx="8227467" cy="619920"/>
        </a:xfrm>
        <a:prstGeom prst="roundRect">
          <a:avLst/>
        </a:prstGeom>
        <a:gradFill rotWithShape="0">
          <a:gsLst>
            <a:gs pos="0">
              <a:srgbClr val="8064A2">
                <a:hueOff val="0"/>
                <a:satOff val="0"/>
                <a:lumOff val="0"/>
                <a:alphaOff val="0"/>
                <a:shade val="51000"/>
                <a:satMod val="130000"/>
              </a:srgbClr>
            </a:gs>
            <a:gs pos="80000">
              <a:srgbClr val="8064A2">
                <a:hueOff val="0"/>
                <a:satOff val="0"/>
                <a:lumOff val="0"/>
                <a:alphaOff val="0"/>
                <a:shade val="93000"/>
                <a:satMod val="130000"/>
              </a:srgbClr>
            </a:gs>
            <a:gs pos="100000">
              <a:srgbClr val="8064A2">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28625" tIns="0" rIns="228625" bIns="0" numCol="1" spcCol="1270" anchor="ctr" anchorCtr="0">
          <a:noAutofit/>
        </a:bodyPr>
        <a:lstStyle/>
        <a:p>
          <a:pPr lvl="0" algn="l" defTabSz="711200">
            <a:lnSpc>
              <a:spcPct val="90000"/>
            </a:lnSpc>
            <a:spcBef>
              <a:spcPct val="0"/>
            </a:spcBef>
            <a:spcAft>
              <a:spcPct val="35000"/>
            </a:spcAft>
          </a:pPr>
          <a:r>
            <a:rPr lang="uk-UA" sz="1600" b="1" kern="1200" dirty="0" smtClean="0">
              <a:solidFill>
                <a:sysClr val="window" lastClr="FFFFFF"/>
              </a:solidFill>
              <a:latin typeface="Calibri"/>
              <a:ea typeface="+mn-ea"/>
              <a:cs typeface="Arial"/>
            </a:rPr>
            <a:t>6. Навчання та підготовка фахівців з </a:t>
          </a:r>
          <a:r>
            <a:rPr lang="ru-RU" sz="1600" b="1" kern="1200" dirty="0" err="1" smtClean="0">
              <a:solidFill>
                <a:sysClr val="window" lastClr="FFFFFF"/>
              </a:solidFill>
              <a:latin typeface="Calibri"/>
              <a:ea typeface="+mn-ea"/>
              <a:cs typeface="Arial"/>
            </a:rPr>
            <a:t>грід-технологій</a:t>
          </a:r>
          <a:endParaRPr lang="ru-RU" sz="1600" b="1" kern="1200" dirty="0">
            <a:solidFill>
              <a:sysClr val="window" lastClr="FFFFFF"/>
            </a:solidFill>
            <a:latin typeface="Calibri"/>
            <a:ea typeface="+mn-ea"/>
            <a:cs typeface="Arial"/>
          </a:endParaRPr>
        </a:p>
      </dsp:txBody>
      <dsp:txXfrm>
        <a:off x="441635" y="4800394"/>
        <a:ext cx="8166943"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A78970-3E84-470D-964F-29961C198EB3}" type="datetimeFigureOut">
              <a:rPr lang="ru-RU" smtClean="0"/>
              <a:t>04.11.2012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B43165-0200-4509-A43F-71C22B2BF223}" type="slidenum">
              <a:rPr lang="ru-RU" smtClean="0"/>
              <a:t>‹#›</a:t>
            </a:fld>
            <a:endParaRPr lang="ru-RU"/>
          </a:p>
        </p:txBody>
      </p:sp>
    </p:spTree>
    <p:extLst>
      <p:ext uri="{BB962C8B-B14F-4D97-AF65-F5344CB8AC3E}">
        <p14:creationId xmlns:p14="http://schemas.microsoft.com/office/powerpoint/2010/main" val="1250219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smtClean="0"/>
              <a:t>Let me start</a:t>
            </a:r>
            <a:r>
              <a:rPr lang="en-US" baseline="0" dirty="0" smtClean="0"/>
              <a:t> from the history of UNG and some general things explaining our approach. The first two grid clusters have been built and registered for work with CERN at Kharkov Institute of Physics and Technology and together by BITP and KNU. It was in 2004 and 2005. From the beginning we thought that grid should be created not only for high energy physics but taking into account the traditions of Ukrainian academy of sciences rather for wide area of applications. Systematic creation of grid infrastructure for NASU started in 2006 when the academic grid program was designed and accepted. Really working grid with 8 members has been created in 2007.  Next year we had already quite developed grid infrastructure – Ukrainian Academic Grid. It was important that some universities were involved to the system. They created a base for learning and training in grid. It is extremely important fact that about half of the participants of our annual UNG workshops are young researches and students. </a:t>
            </a:r>
          </a:p>
          <a:p>
            <a:r>
              <a:rPr lang="en-US" baseline="0" dirty="0" smtClean="0"/>
              <a:t>We start to develop the State Program for grid as early as in 2007. But because of many reasons, including political ones Program was approved by Government on September 2009. The Program has 6 Sections covering many subjects concerning grid infrastructure: from hardware through grid services to grid applications and learning. The first projects of the Program started to run in 2010.  Thus today UAG is transformed to UNG </a:t>
            </a:r>
            <a:endParaRPr lang="uk-UA" dirty="0"/>
          </a:p>
        </p:txBody>
      </p:sp>
      <p:sp>
        <p:nvSpPr>
          <p:cNvPr id="4" name="Номер слайда 3"/>
          <p:cNvSpPr>
            <a:spLocks noGrp="1"/>
          </p:cNvSpPr>
          <p:nvPr>
            <p:ph type="sldNum" sz="quarter" idx="10"/>
          </p:nvPr>
        </p:nvSpPr>
        <p:spPr/>
        <p:txBody>
          <a:bodyPr/>
          <a:lstStyle/>
          <a:p>
            <a:fld id="{44229574-3560-4318-9FDD-81EF82419A5D}" type="slidenum">
              <a:rPr lang="uk-UA" smtClean="0"/>
              <a:t>7</a:t>
            </a:fld>
            <a:endParaRPr lang="uk-UA"/>
          </a:p>
        </p:txBody>
      </p:sp>
    </p:spTree>
    <p:extLst>
      <p:ext uri="{BB962C8B-B14F-4D97-AF65-F5344CB8AC3E}">
        <p14:creationId xmlns:p14="http://schemas.microsoft.com/office/powerpoint/2010/main" val="2116033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DEB6C97-0C45-4418-B07F-D92A1A0F123F}" type="datetimeFigureOut">
              <a:rPr lang="ru-RU" smtClean="0"/>
              <a:t>04.11.2012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4175333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EB6C97-0C45-4418-B07F-D92A1A0F123F}" type="datetimeFigureOut">
              <a:rPr lang="ru-RU" smtClean="0"/>
              <a:t>04.11.2012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1727031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EB6C97-0C45-4418-B07F-D92A1A0F123F}" type="datetimeFigureOut">
              <a:rPr lang="ru-RU" smtClean="0"/>
              <a:t>04.11.2012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3729204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ítulo y objetos">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6858000"/>
          </a:xfrm>
          <a:prstGeom prst="rect">
            <a:avLst/>
          </a:prstGeom>
          <a:solidFill>
            <a:schemeClr val="bg1">
              <a:alpha val="51000"/>
            </a:schemeClr>
          </a:solidFill>
          <a:ln w="9525">
            <a:noFill/>
            <a:miter lim="800000"/>
            <a:headEnd/>
            <a:tailEnd/>
          </a:ln>
          <a:effectLst/>
        </p:spPr>
        <p:txBody>
          <a:bodyPr wrap="none" anchor="ctr"/>
          <a:lstStyle/>
          <a:p>
            <a:pPr algn="ctr"/>
            <a:endParaRPr lang="en-US" sz="1800"/>
          </a:p>
        </p:txBody>
      </p:sp>
      <p:sp>
        <p:nvSpPr>
          <p:cNvPr id="3" name="2 Marcador de contenido"/>
          <p:cNvSpPr>
            <a:spLocks noGrp="1"/>
          </p:cNvSpPr>
          <p:nvPr>
            <p:ph idx="1"/>
          </p:nvPr>
        </p:nvSpPr>
        <p:spPr>
          <a:xfrm>
            <a:off x="457200" y="1214422"/>
            <a:ext cx="8229600" cy="4911741"/>
          </a:xfrm>
        </p:spPr>
        <p:txBody>
          <a:bodyPr/>
          <a:lstStyle>
            <a:lvl1pPr>
              <a:defRPr sz="2400">
                <a:solidFill>
                  <a:srgbClr val="000099"/>
                </a:solidFill>
              </a:defRPr>
            </a:lvl1pPr>
            <a:lvl2pPr>
              <a:defRPr sz="2400">
                <a:solidFill>
                  <a:srgbClr val="000099"/>
                </a:solidFill>
              </a:defRPr>
            </a:lvl2pPr>
            <a:lvl3pPr>
              <a:defRPr>
                <a:solidFill>
                  <a:srgbClr val="000099"/>
                </a:solidFill>
              </a:defRPr>
            </a:lvl3pPr>
            <a:lvl4pPr>
              <a:defRPr>
                <a:solidFill>
                  <a:srgbClr val="000099"/>
                </a:solidFill>
              </a:defRPr>
            </a:lvl4pPr>
            <a:lvl5pPr>
              <a:defRPr>
                <a:solidFill>
                  <a:srgbClr val="000099"/>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dirty="0"/>
          </a:p>
        </p:txBody>
      </p:sp>
      <p:sp>
        <p:nvSpPr>
          <p:cNvPr id="4" name="3 Marcador de fecha"/>
          <p:cNvSpPr>
            <a:spLocks noGrp="1"/>
          </p:cNvSpPr>
          <p:nvPr>
            <p:ph type="dt" sz="half" idx="10"/>
          </p:nvPr>
        </p:nvSpPr>
        <p:spPr/>
        <p:txBody>
          <a:bodyPr/>
          <a:lstStyle/>
          <a:p>
            <a:fld id="{0FD5F6F7-7CB9-4699-BCB6-7347F42AE9CB}" type="datetime1">
              <a:rPr lang="ru-RU" smtClean="0"/>
              <a:t>04.11.2012</a:t>
            </a:fld>
            <a:endParaRPr lang="uk-UA"/>
          </a:p>
        </p:txBody>
      </p:sp>
      <p:sp>
        <p:nvSpPr>
          <p:cNvPr id="5" name="4 Marcador de pie de página"/>
          <p:cNvSpPr>
            <a:spLocks noGrp="1"/>
          </p:cNvSpPr>
          <p:nvPr>
            <p:ph type="ftr" sz="quarter" idx="11"/>
          </p:nvPr>
        </p:nvSpPr>
        <p:spPr/>
        <p:txBody>
          <a:bodyPr/>
          <a:lstStyle/>
          <a:p>
            <a:r>
              <a:rPr lang="ro-RO" smtClean="0"/>
              <a:t>Ukrainian National Grid</a:t>
            </a:r>
            <a:endParaRPr lang="uk-UA"/>
          </a:p>
        </p:txBody>
      </p:sp>
      <p:sp>
        <p:nvSpPr>
          <p:cNvPr id="6" name="5 Marcador de número de diapositiva"/>
          <p:cNvSpPr>
            <a:spLocks noGrp="1"/>
          </p:cNvSpPr>
          <p:nvPr>
            <p:ph type="sldNum" sz="quarter" idx="12"/>
          </p:nvPr>
        </p:nvSpPr>
        <p:spPr/>
        <p:txBody>
          <a:bodyPr/>
          <a:lstStyle/>
          <a:p>
            <a:fld id="{2D9B759E-6E08-4AFD-8A36-E69951C2F030}" type="slidenum">
              <a:rPr lang="uk-UA" smtClean="0"/>
              <a:pPr/>
              <a:t>‹#›</a:t>
            </a:fld>
            <a:endParaRPr lang="uk-UA"/>
          </a:p>
        </p:txBody>
      </p:sp>
      <p:pic>
        <p:nvPicPr>
          <p:cNvPr id="7" name="Picture 15" descr="tb"/>
          <p:cNvPicPr>
            <a:picLocks noChangeAspect="1" noChangeArrowheads="1"/>
          </p:cNvPicPr>
          <p:nvPr userDrawn="1"/>
        </p:nvPicPr>
        <p:blipFill>
          <a:blip r:embed="rId2" cstate="print"/>
          <a:srcRect/>
          <a:stretch>
            <a:fillRect/>
          </a:stretch>
        </p:blipFill>
        <p:spPr bwMode="auto">
          <a:xfrm flipH="1" flipV="1">
            <a:off x="539552" y="145927"/>
            <a:ext cx="5652443" cy="495300"/>
          </a:xfrm>
          <a:prstGeom prst="rect">
            <a:avLst/>
          </a:prstGeom>
          <a:noFill/>
        </p:spPr>
      </p:pic>
      <p:sp>
        <p:nvSpPr>
          <p:cNvPr id="2" name="1 Título"/>
          <p:cNvSpPr>
            <a:spLocks noGrp="1"/>
          </p:cNvSpPr>
          <p:nvPr>
            <p:ph type="title"/>
          </p:nvPr>
        </p:nvSpPr>
        <p:spPr>
          <a:xfrm>
            <a:off x="1174635" y="138086"/>
            <a:ext cx="6643734" cy="571504"/>
          </a:xfrm>
        </p:spPr>
        <p:txBody>
          <a:bodyPr>
            <a:noAutofit/>
          </a:bodyPr>
          <a:lstStyle>
            <a:lvl1pPr algn="l">
              <a:defRPr sz="3200" b="1">
                <a:ln>
                  <a:noFill/>
                </a:ln>
                <a:solidFill>
                  <a:srgbClr val="C00000"/>
                </a:solidFill>
                <a:effectLst/>
                <a:latin typeface="Arial" pitchFamily="34" charset="0"/>
                <a:cs typeface="Arial" pitchFamily="34" charset="0"/>
              </a:defRPr>
            </a:lvl1pPr>
          </a:lstStyle>
          <a:p>
            <a:r>
              <a:rPr lang="ru-RU" dirty="0" smtClean="0"/>
              <a:t>Образец заголовка</a:t>
            </a:r>
            <a:endParaRPr lang="uk-UA" dirty="0"/>
          </a:p>
        </p:txBody>
      </p:sp>
      <p:pic>
        <p:nvPicPr>
          <p:cNvPr id="1026"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 y="11466"/>
            <a:ext cx="1271460" cy="75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8896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EB6C97-0C45-4418-B07F-D92A1A0F123F}" type="datetimeFigureOut">
              <a:rPr lang="ru-RU" smtClean="0"/>
              <a:t>04.11.2012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3426408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DEB6C97-0C45-4418-B07F-D92A1A0F123F}" type="datetimeFigureOut">
              <a:rPr lang="ru-RU" smtClean="0"/>
              <a:t>04.11.2012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390253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DEB6C97-0C45-4418-B07F-D92A1A0F123F}" type="datetimeFigureOut">
              <a:rPr lang="ru-RU" smtClean="0"/>
              <a:t>04.11.2012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2715593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DEB6C97-0C45-4418-B07F-D92A1A0F123F}" type="datetimeFigureOut">
              <a:rPr lang="ru-RU" smtClean="0"/>
              <a:t>04.11.2012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2561098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DEB6C97-0C45-4418-B07F-D92A1A0F123F}" type="datetimeFigureOut">
              <a:rPr lang="ru-RU" smtClean="0"/>
              <a:t>04.11.2012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44157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EB6C97-0C45-4418-B07F-D92A1A0F123F}" type="datetimeFigureOut">
              <a:rPr lang="ru-RU" smtClean="0"/>
              <a:t>04.11.2012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107573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EB6C97-0C45-4418-B07F-D92A1A0F123F}" type="datetimeFigureOut">
              <a:rPr lang="ru-RU" smtClean="0"/>
              <a:t>04.11.2012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245877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EB6C97-0C45-4418-B07F-D92A1A0F123F}" type="datetimeFigureOut">
              <a:rPr lang="ru-RU" smtClean="0"/>
              <a:t>04.11.2012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135E491-99B0-4B35-97B2-AF35D23BDDA9}" type="slidenum">
              <a:rPr lang="ru-RU" smtClean="0"/>
              <a:t>‹#›</a:t>
            </a:fld>
            <a:endParaRPr lang="ru-RU"/>
          </a:p>
        </p:txBody>
      </p:sp>
    </p:spTree>
    <p:extLst>
      <p:ext uri="{BB962C8B-B14F-4D97-AF65-F5344CB8AC3E}">
        <p14:creationId xmlns:p14="http://schemas.microsoft.com/office/powerpoint/2010/main" val="3634565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B6C97-0C45-4418-B07F-D92A1A0F123F}" type="datetimeFigureOut">
              <a:rPr lang="ru-RU" smtClean="0"/>
              <a:t>04.11.2012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5E491-99B0-4B35-97B2-AF35D23BDDA9}" type="slidenum">
              <a:rPr lang="ru-RU" smtClean="0"/>
              <a:t>‹#›</a:t>
            </a:fld>
            <a:endParaRPr lang="ru-RU"/>
          </a:p>
        </p:txBody>
      </p:sp>
    </p:spTree>
    <p:extLst>
      <p:ext uri="{BB962C8B-B14F-4D97-AF65-F5344CB8AC3E}">
        <p14:creationId xmlns:p14="http://schemas.microsoft.com/office/powerpoint/2010/main" val="2089375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kkp-main@grid.nas.gov.u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5895" y="2276872"/>
            <a:ext cx="6771021" cy="707886"/>
          </a:xfrm>
          <a:prstGeom prst="rect">
            <a:avLst/>
          </a:prstGeom>
          <a:noFill/>
        </p:spPr>
        <p:txBody>
          <a:bodyPr wrap="non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uk-UA"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Конкурс  проектів  у 2013 р.</a:t>
            </a:r>
            <a:endParaRPr lang="ru-RU"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ndParaRPr>
          </a:p>
        </p:txBody>
      </p:sp>
    </p:spTree>
    <p:extLst>
      <p:ext uri="{BB962C8B-B14F-4D97-AF65-F5344CB8AC3E}">
        <p14:creationId xmlns:p14="http://schemas.microsoft.com/office/powerpoint/2010/main" val="2929013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1532" y="404664"/>
            <a:ext cx="8784976" cy="4647170"/>
          </a:xfrm>
          <a:prstGeom prst="rect">
            <a:avLst/>
          </a:prstGeom>
          <a:solidFill>
            <a:schemeClr val="accent4">
              <a:lumMod val="75000"/>
            </a:schemeClr>
          </a:solidFill>
        </p:spPr>
        <p:txBody>
          <a:bodyPr wrap="square">
            <a:spAutoFit/>
          </a:bodyPr>
          <a:lstStyle/>
          <a:p>
            <a:pPr marL="11430" indent="-11430">
              <a:lnSpc>
                <a:spcPct val="115000"/>
              </a:lnSpc>
              <a:spcBef>
                <a:spcPts val="300"/>
              </a:spcBef>
              <a:spcAft>
                <a:spcPts val="300"/>
              </a:spcAft>
            </a:pPr>
            <a:r>
              <a:rPr lang="ru-RU" sz="2400" b="1" dirty="0" err="1">
                <a:solidFill>
                  <a:schemeClr val="bg1"/>
                </a:solidFill>
              </a:rPr>
              <a:t>Завдання</a:t>
            </a:r>
            <a:r>
              <a:rPr lang="ru-RU" sz="2400" b="1" dirty="0">
                <a:solidFill>
                  <a:schemeClr val="bg1"/>
                </a:solidFill>
              </a:rPr>
              <a:t> 5</a:t>
            </a:r>
          </a:p>
          <a:p>
            <a:pPr marL="11430" indent="-11430">
              <a:lnSpc>
                <a:spcPct val="115000"/>
              </a:lnSpc>
              <a:spcBef>
                <a:spcPts val="300"/>
              </a:spcBef>
              <a:spcAft>
                <a:spcPts val="300"/>
              </a:spcAft>
            </a:pPr>
            <a:r>
              <a:rPr lang="uk-UA" b="1" dirty="0">
                <a:solidFill>
                  <a:schemeClr val="bg1"/>
                </a:solidFill>
              </a:rPr>
              <a:t>1) створення вітчизняної філії світового центру даних “</a:t>
            </a:r>
            <a:r>
              <a:rPr lang="uk-UA" b="1" dirty="0" err="1">
                <a:solidFill>
                  <a:schemeClr val="bg1"/>
                </a:solidFill>
              </a:rPr>
              <a:t>Геоінформатика</a:t>
            </a:r>
            <a:r>
              <a:rPr lang="uk-UA" b="1" dirty="0">
                <a:solidFill>
                  <a:schemeClr val="bg1"/>
                </a:solidFill>
              </a:rPr>
              <a:t> і сталий розвиток” та забезпечення її інтеграції до світового центру даних </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2) створення </a:t>
            </a:r>
            <a:r>
              <a:rPr lang="uk-UA" b="1" dirty="0" err="1">
                <a:solidFill>
                  <a:schemeClr val="bg1"/>
                </a:solidFill>
              </a:rPr>
              <a:t>грід-банків</a:t>
            </a:r>
            <a:r>
              <a:rPr lang="uk-UA" b="1" dirty="0">
                <a:solidFill>
                  <a:schemeClr val="bg1"/>
                </a:solidFill>
              </a:rPr>
              <a:t> даних</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3) розроблення і впровадження програмних засобів для використання новітніх методів аналізу даних</a:t>
            </a:r>
            <a:endParaRPr lang="ru-RU" b="1" dirty="0">
              <a:solidFill>
                <a:schemeClr val="bg1"/>
              </a:solidFill>
            </a:endParaRPr>
          </a:p>
          <a:p>
            <a:pPr marL="3175">
              <a:lnSpc>
                <a:spcPct val="115000"/>
              </a:lnSpc>
              <a:spcBef>
                <a:spcPts val="300"/>
              </a:spcBef>
              <a:spcAft>
                <a:spcPts val="300"/>
              </a:spcAft>
            </a:pPr>
            <a:r>
              <a:rPr lang="ru-RU" sz="2400" b="1" dirty="0" err="1">
                <a:solidFill>
                  <a:schemeClr val="bg1"/>
                </a:solidFill>
              </a:rPr>
              <a:t>Завдання</a:t>
            </a:r>
            <a:r>
              <a:rPr lang="ru-RU" sz="2400" b="1" dirty="0">
                <a:solidFill>
                  <a:schemeClr val="bg1"/>
                </a:solidFill>
              </a:rPr>
              <a:t> 6</a:t>
            </a:r>
          </a:p>
          <a:p>
            <a:pPr marL="3175">
              <a:lnSpc>
                <a:spcPct val="115000"/>
              </a:lnSpc>
              <a:spcBef>
                <a:spcPts val="300"/>
              </a:spcBef>
              <a:spcAft>
                <a:spcPts val="300"/>
              </a:spcAft>
            </a:pPr>
            <a:r>
              <a:rPr lang="uk-UA" b="1" dirty="0">
                <a:solidFill>
                  <a:schemeClr val="bg1"/>
                </a:solidFill>
              </a:rPr>
              <a:t>1) розроблення навчальних посібників та лекцій</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2) створення та оснащення комп’ютерних класів </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3) створення системи дистанційного навчання і підвищення кваліфікації, використання </a:t>
            </a:r>
            <a:r>
              <a:rPr lang="uk-UA" b="1" dirty="0" err="1">
                <a:solidFill>
                  <a:schemeClr val="bg1"/>
                </a:solidFill>
              </a:rPr>
              <a:t>грід-технологій</a:t>
            </a:r>
            <a:r>
              <a:rPr lang="uk-UA" b="1" dirty="0">
                <a:solidFill>
                  <a:schemeClr val="bg1"/>
                </a:solidFill>
              </a:rPr>
              <a:t> під час виконання навчальних програм магістерської підготовки</a:t>
            </a:r>
            <a:endParaRPr lang="ru-RU" b="1" dirty="0">
              <a:solidFill>
                <a:schemeClr val="bg1"/>
              </a:solidFill>
              <a:ea typeface="Times New Roman"/>
              <a:cs typeface="Times New Roman"/>
            </a:endParaRPr>
          </a:p>
        </p:txBody>
      </p:sp>
    </p:spTree>
    <p:extLst>
      <p:ext uri="{BB962C8B-B14F-4D97-AF65-F5344CB8AC3E}">
        <p14:creationId xmlns:p14="http://schemas.microsoft.com/office/powerpoint/2010/main" val="2392408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836712"/>
            <a:ext cx="8280920" cy="923330"/>
          </a:xfrm>
          <a:prstGeom prst="rect">
            <a:avLst/>
          </a:prstGeom>
          <a:noFill/>
        </p:spPr>
        <p:txBody>
          <a:bodyPr wrap="square" rtlCol="0">
            <a:spAutoFit/>
          </a:bodyPr>
          <a:lstStyle/>
          <a:p>
            <a:r>
              <a:rPr lang="uk-UA" dirty="0" smtClean="0"/>
              <a:t>Пропозиції щодо завдань і заходів Програми на 2014, 2015 роки (пріоритетність заходів по кожному завданню в Додатку 2 до Програми) надайте до ККП (</a:t>
            </a:r>
            <a:r>
              <a:rPr lang="en-US" dirty="0" smtClean="0">
                <a:hlinkClick r:id="rId2"/>
              </a:rPr>
              <a:t>kkp-main@grid.nas.gov.ua</a:t>
            </a:r>
            <a:r>
              <a:rPr lang="en-US" dirty="0" smtClean="0"/>
              <a:t>) </a:t>
            </a:r>
            <a:r>
              <a:rPr lang="ru-RU" dirty="0" smtClean="0"/>
              <a:t>до 15 листопада. </a:t>
            </a:r>
          </a:p>
        </p:txBody>
      </p:sp>
    </p:spTree>
    <p:extLst>
      <p:ext uri="{BB962C8B-B14F-4D97-AF65-F5344CB8AC3E}">
        <p14:creationId xmlns:p14="http://schemas.microsoft.com/office/powerpoint/2010/main" val="2911686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0142" y="548680"/>
            <a:ext cx="8292234" cy="1569660"/>
          </a:xfrm>
          <a:prstGeom prst="rect">
            <a:avLst/>
          </a:prstGeom>
          <a:noFill/>
        </p:spPr>
        <p:txBody>
          <a:bodyPr wrap="square" rtlCol="0">
            <a:spAutoFit/>
          </a:bodyPr>
          <a:lstStyle/>
          <a:p>
            <a:r>
              <a:rPr lang="uk-UA" sz="2400" dirty="0" smtClean="0">
                <a:solidFill>
                  <a:srgbClr val="7030A0"/>
                </a:solidFill>
              </a:rPr>
              <a:t>На даний час наступний рік – останній рік дії Програми.</a:t>
            </a:r>
          </a:p>
          <a:p>
            <a:r>
              <a:rPr lang="uk-UA" sz="2400" dirty="0" smtClean="0">
                <a:solidFill>
                  <a:srgbClr val="7030A0"/>
                </a:solidFill>
              </a:rPr>
              <a:t>Можливо подовжити Програму на два роки, найближчим часом будуть підготовлені документи для початку цієї досить складної процедури</a:t>
            </a:r>
            <a:endParaRPr lang="ru-RU" sz="2400" dirty="0">
              <a:solidFill>
                <a:srgbClr val="7030A0"/>
              </a:solidFill>
            </a:endParaRPr>
          </a:p>
        </p:txBody>
      </p:sp>
      <p:sp>
        <p:nvSpPr>
          <p:cNvPr id="5" name="TextBox 4"/>
          <p:cNvSpPr txBox="1"/>
          <p:nvPr/>
        </p:nvSpPr>
        <p:spPr>
          <a:xfrm>
            <a:off x="420142" y="3212976"/>
            <a:ext cx="8512943" cy="3046988"/>
          </a:xfrm>
          <a:prstGeom prst="rect">
            <a:avLst/>
          </a:prstGeom>
          <a:noFill/>
        </p:spPr>
        <p:txBody>
          <a:bodyPr wrap="square" rtlCol="0">
            <a:spAutoFit/>
          </a:bodyPr>
          <a:lstStyle/>
          <a:p>
            <a:r>
              <a:rPr lang="uk-UA" sz="2400" dirty="0" smtClean="0"/>
              <a:t>Бюджет-2013 ще не затверджено, але</a:t>
            </a:r>
          </a:p>
          <a:p>
            <a:r>
              <a:rPr lang="uk-UA" sz="2400" dirty="0" smtClean="0">
                <a:solidFill>
                  <a:srgbClr val="FF0000"/>
                </a:solidFill>
              </a:rPr>
              <a:t>Мінекономіки і Мінфін погодились з нашими аргументами і запропонували фінансувати Програму у 2013 р. </a:t>
            </a:r>
          </a:p>
          <a:p>
            <a:r>
              <a:rPr lang="uk-UA" sz="2400" dirty="0" smtClean="0">
                <a:solidFill>
                  <a:srgbClr val="FF0000"/>
                </a:solidFill>
              </a:rPr>
              <a:t>в обсязі </a:t>
            </a:r>
            <a:r>
              <a:rPr lang="uk-UA" sz="2400" b="1" dirty="0" smtClean="0">
                <a:solidFill>
                  <a:srgbClr val="FF0000"/>
                </a:solidFill>
              </a:rPr>
              <a:t>20,5 млн. грн.</a:t>
            </a:r>
          </a:p>
          <a:p>
            <a:r>
              <a:rPr lang="uk-UA" sz="2400" dirty="0" smtClean="0">
                <a:solidFill>
                  <a:srgbClr val="FF0000"/>
                </a:solidFill>
              </a:rPr>
              <a:t>Це майже вдвічі більше того, що ми маємо в цьому році.</a:t>
            </a:r>
          </a:p>
          <a:p>
            <a:r>
              <a:rPr lang="uk-UA" sz="2400" dirty="0" smtClean="0"/>
              <a:t>Цими коштами необхідно розпорядитися ефективно, з максимальною користю для діла.  </a:t>
            </a:r>
          </a:p>
          <a:p>
            <a:endParaRPr lang="uk-UA" sz="2400" dirty="0"/>
          </a:p>
        </p:txBody>
      </p:sp>
      <p:sp>
        <p:nvSpPr>
          <p:cNvPr id="6" name="TextBox 5"/>
          <p:cNvSpPr txBox="1"/>
          <p:nvPr/>
        </p:nvSpPr>
        <p:spPr>
          <a:xfrm>
            <a:off x="539551" y="2236222"/>
            <a:ext cx="8424937" cy="830997"/>
          </a:xfrm>
          <a:prstGeom prst="rect">
            <a:avLst/>
          </a:prstGeom>
          <a:noFill/>
        </p:spPr>
        <p:txBody>
          <a:bodyPr wrap="square" rtlCol="0">
            <a:spAutoFit/>
          </a:bodyPr>
          <a:lstStyle/>
          <a:p>
            <a:r>
              <a:rPr lang="uk-UA" sz="2400" dirty="0" smtClean="0"/>
              <a:t>Але на даний час треба виходити з того, що 2013 – завершальний рік  </a:t>
            </a:r>
            <a:endParaRPr lang="ru-RU" sz="2400" dirty="0"/>
          </a:p>
        </p:txBody>
      </p:sp>
    </p:spTree>
    <p:extLst>
      <p:ext uri="{BB962C8B-B14F-4D97-AF65-F5344CB8AC3E}">
        <p14:creationId xmlns:p14="http://schemas.microsoft.com/office/powerpoint/2010/main" val="2836194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164599"/>
            <a:ext cx="8496944" cy="6740307"/>
          </a:xfrm>
          <a:prstGeom prst="rect">
            <a:avLst/>
          </a:prstGeom>
        </p:spPr>
        <p:txBody>
          <a:bodyPr wrap="square">
            <a:spAutoFit/>
          </a:bodyPr>
          <a:lstStyle/>
          <a:p>
            <a:pPr lvl="0"/>
            <a:r>
              <a:rPr lang="uk-UA" sz="2400" dirty="0">
                <a:solidFill>
                  <a:prstClr val="black"/>
                </a:solidFill>
              </a:rPr>
              <a:t>В доповіді керівника Програми А.Г. Загороднього запропоновано пріоритети, які будуть враховані  при проведені конкурсу проектів. </a:t>
            </a:r>
            <a:endParaRPr lang="uk-UA" sz="2400" dirty="0" smtClean="0">
              <a:solidFill>
                <a:prstClr val="black"/>
              </a:solidFill>
            </a:endParaRPr>
          </a:p>
          <a:p>
            <a:pPr lvl="0"/>
            <a:endParaRPr lang="uk-UA" sz="2400" dirty="0">
              <a:solidFill>
                <a:prstClr val="black"/>
              </a:solidFill>
            </a:endParaRPr>
          </a:p>
          <a:p>
            <a:pPr lvl="0"/>
            <a:r>
              <a:rPr lang="uk-UA" sz="2400" dirty="0">
                <a:solidFill>
                  <a:prstClr val="black"/>
                </a:solidFill>
              </a:rPr>
              <a:t>Хотілося б знати Вашу думку щодо  реалізації цих пріоритетів,  Ваші </a:t>
            </a:r>
            <a:r>
              <a:rPr lang="uk-UA" sz="2400" dirty="0" smtClean="0">
                <a:solidFill>
                  <a:prstClr val="black"/>
                </a:solidFill>
              </a:rPr>
              <a:t>пропозиції і коментарі.      </a:t>
            </a:r>
          </a:p>
          <a:p>
            <a:pPr lvl="0"/>
            <a:r>
              <a:rPr lang="uk-UA" sz="2400" dirty="0" smtClean="0">
                <a:solidFill>
                  <a:prstClr val="black"/>
                </a:solidFill>
              </a:rPr>
              <a:t> </a:t>
            </a:r>
            <a:endParaRPr lang="ru-RU" sz="2400" dirty="0">
              <a:solidFill>
                <a:prstClr val="black"/>
              </a:solidFill>
            </a:endParaRPr>
          </a:p>
          <a:p>
            <a:pPr lvl="0"/>
            <a:r>
              <a:rPr lang="uk-UA" sz="2400" dirty="0">
                <a:solidFill>
                  <a:prstClr val="black"/>
                </a:solidFill>
              </a:rPr>
              <a:t>Координаційний комітет деталізує ці пріоритети, розгляне  пропозиції, визначить розподіл коштів за завданнями і заходами Програми</a:t>
            </a:r>
            <a:r>
              <a:rPr lang="uk-UA" sz="2400" dirty="0" smtClean="0">
                <a:solidFill>
                  <a:prstClr val="black"/>
                </a:solidFill>
              </a:rPr>
              <a:t>.</a:t>
            </a:r>
          </a:p>
          <a:p>
            <a:pPr lvl="0"/>
            <a:endParaRPr lang="uk-UA" sz="2400" dirty="0">
              <a:solidFill>
                <a:prstClr val="black"/>
              </a:solidFill>
            </a:endParaRPr>
          </a:p>
          <a:p>
            <a:pPr lvl="0"/>
            <a:r>
              <a:rPr lang="uk-UA" sz="2400" dirty="0" smtClean="0">
                <a:solidFill>
                  <a:prstClr val="black"/>
                </a:solidFill>
              </a:rPr>
              <a:t>Будемо чекати на новий Бюджет, Розпорядження Президії НАН України, Наказу </a:t>
            </a:r>
            <a:r>
              <a:rPr lang="uk-UA" sz="2400" dirty="0" err="1" smtClean="0">
                <a:solidFill>
                  <a:prstClr val="black"/>
                </a:solidFill>
              </a:rPr>
              <a:t>Держагентства</a:t>
            </a:r>
            <a:r>
              <a:rPr lang="uk-UA" sz="2400" dirty="0" smtClean="0">
                <a:solidFill>
                  <a:prstClr val="black"/>
                </a:solidFill>
              </a:rPr>
              <a:t> про фінансування Програми у 2013 р.</a:t>
            </a:r>
          </a:p>
          <a:p>
            <a:pPr lvl="0"/>
            <a:endParaRPr lang="uk-UA" sz="2400" dirty="0">
              <a:solidFill>
                <a:prstClr val="black"/>
              </a:solidFill>
            </a:endParaRPr>
          </a:p>
          <a:p>
            <a:pPr lvl="0"/>
            <a:r>
              <a:rPr lang="uk-UA" sz="2400" dirty="0" smtClean="0">
                <a:solidFill>
                  <a:prstClr val="black"/>
                </a:solidFill>
              </a:rPr>
              <a:t>Навряд цю послідовність подій можна прискорити, тому не виключено, що конкурс буде проведено пізніше, ніж у цьому році.</a:t>
            </a:r>
            <a:endParaRPr lang="uk-UA" sz="2400" dirty="0">
              <a:solidFill>
                <a:prstClr val="black"/>
              </a:solidFill>
            </a:endParaRPr>
          </a:p>
        </p:txBody>
      </p:sp>
    </p:spTree>
    <p:extLst>
      <p:ext uri="{BB962C8B-B14F-4D97-AF65-F5344CB8AC3E}">
        <p14:creationId xmlns:p14="http://schemas.microsoft.com/office/powerpoint/2010/main" val="378665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260648"/>
            <a:ext cx="8892480" cy="6370975"/>
          </a:xfrm>
          <a:prstGeom prst="rect">
            <a:avLst/>
          </a:prstGeom>
          <a:noFill/>
        </p:spPr>
        <p:txBody>
          <a:bodyPr wrap="square" rtlCol="0">
            <a:spAutoFit/>
          </a:bodyPr>
          <a:lstStyle/>
          <a:p>
            <a:r>
              <a:rPr lang="uk-UA" sz="2400" dirty="0" smtClean="0"/>
              <a:t>Ми вже частково обговорили і продовжимо завтра обговорювати, як розвивати міжнародну складову діяльності УНГ, як посилити інтеграцію з європейськими і світовими </a:t>
            </a:r>
            <a:r>
              <a:rPr lang="uk-UA" sz="2400" dirty="0" err="1" smtClean="0"/>
              <a:t>грід-проектами</a:t>
            </a:r>
            <a:r>
              <a:rPr lang="uk-UA" sz="2400" dirty="0" smtClean="0"/>
              <a:t> і програмами.</a:t>
            </a:r>
          </a:p>
          <a:p>
            <a:endParaRPr lang="uk-UA" sz="2400" dirty="0"/>
          </a:p>
          <a:p>
            <a:r>
              <a:rPr lang="uk-UA" sz="2400" dirty="0" smtClean="0"/>
              <a:t>На мій погляд, основний акцент має бут зробленим на співпрацю на рівні конкретних проектів, тому що цей шлях є єдино можливим і най більш продуктивним.</a:t>
            </a:r>
          </a:p>
          <a:p>
            <a:endParaRPr lang="uk-UA" sz="2400" dirty="0"/>
          </a:p>
          <a:p>
            <a:r>
              <a:rPr lang="uk-UA" sz="2400" dirty="0" smtClean="0"/>
              <a:t>Тому я пропоную при підготовці запитів на участь у конкурсі 2013 р. передбачити фінансування закордонних відряджень для встановлення реального співробітництва. </a:t>
            </a:r>
          </a:p>
          <a:p>
            <a:r>
              <a:rPr lang="uk-UA" sz="2400" dirty="0" smtClean="0"/>
              <a:t>Але кожне відрядження має бути дуже ретельно аргументовано. </a:t>
            </a:r>
          </a:p>
          <a:p>
            <a:r>
              <a:rPr lang="uk-UA" sz="2400" dirty="0" smtClean="0"/>
              <a:t>Не для знайомства зі станом справ, не для участі у наукових конференцій, а для вже підготованих перемовин про співробітництво, або для виконання спільних досліджень щодо використання </a:t>
            </a:r>
            <a:r>
              <a:rPr lang="uk-UA" sz="2400" dirty="0" err="1" smtClean="0"/>
              <a:t>грід-технологій</a:t>
            </a:r>
            <a:r>
              <a:rPr lang="uk-UA" sz="2400" dirty="0" smtClean="0"/>
              <a:t> в спільних наукових проектах.   </a:t>
            </a:r>
            <a:endParaRPr lang="ru-RU" sz="2400" dirty="0"/>
          </a:p>
        </p:txBody>
      </p:sp>
    </p:spTree>
    <p:extLst>
      <p:ext uri="{BB962C8B-B14F-4D97-AF65-F5344CB8AC3E}">
        <p14:creationId xmlns:p14="http://schemas.microsoft.com/office/powerpoint/2010/main" val="252059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548680"/>
            <a:ext cx="8568952" cy="3416320"/>
          </a:xfrm>
          <a:prstGeom prst="rect">
            <a:avLst/>
          </a:prstGeom>
          <a:noFill/>
        </p:spPr>
        <p:txBody>
          <a:bodyPr wrap="square" rtlCol="0">
            <a:spAutoFit/>
          </a:bodyPr>
          <a:lstStyle/>
          <a:p>
            <a:r>
              <a:rPr lang="uk-UA" sz="2400" dirty="0" smtClean="0"/>
              <a:t>Щодо процедури проведення конкурсу-2013 р., вона не буде значно відрізнятися від тої, що застосовувалась у попередні роки. </a:t>
            </a:r>
          </a:p>
          <a:p>
            <a:r>
              <a:rPr lang="uk-UA" sz="2400" dirty="0" smtClean="0"/>
              <a:t>Зміняться пріоритетні завдання і заходи (за рішенням ККП), буде уточнено форму запиту. </a:t>
            </a:r>
          </a:p>
          <a:p>
            <a:endParaRPr lang="uk-UA" sz="2400" dirty="0" smtClean="0"/>
          </a:p>
          <a:p>
            <a:r>
              <a:rPr lang="uk-UA" sz="2400" dirty="0" smtClean="0"/>
              <a:t>Одночасно з оголошенням конкурсу на сайті Програми (сподіваюсь його реконструкцію буде завершено найближчим часом) буде розміщено і форму запиту. </a:t>
            </a:r>
            <a:endParaRPr lang="ru-RU" sz="2400" dirty="0"/>
          </a:p>
        </p:txBody>
      </p:sp>
      <p:sp>
        <p:nvSpPr>
          <p:cNvPr id="5" name="TextBox 4"/>
          <p:cNvSpPr txBox="1"/>
          <p:nvPr/>
        </p:nvSpPr>
        <p:spPr>
          <a:xfrm>
            <a:off x="323529" y="4437112"/>
            <a:ext cx="8568952" cy="1200329"/>
          </a:xfrm>
          <a:prstGeom prst="rect">
            <a:avLst/>
          </a:prstGeom>
          <a:noFill/>
        </p:spPr>
        <p:txBody>
          <a:bodyPr wrap="square" rtlCol="0">
            <a:spAutoFit/>
          </a:bodyPr>
          <a:lstStyle/>
          <a:p>
            <a:r>
              <a:rPr lang="uk-UA" sz="2400" b="1" dirty="0" smtClean="0">
                <a:solidFill>
                  <a:srgbClr val="FF0000"/>
                </a:solidFill>
              </a:rPr>
              <a:t>Будь ласка, подумайте над цими питаннями, сформулюйте свою думку і пропозиції і вискажіть їх у завтрашньому обговоренні о 10.15</a:t>
            </a:r>
            <a:endParaRPr lang="ru-RU" sz="2400" b="1" dirty="0">
              <a:solidFill>
                <a:srgbClr val="FF0000"/>
              </a:solidFill>
            </a:endParaRPr>
          </a:p>
        </p:txBody>
      </p:sp>
    </p:spTree>
    <p:extLst>
      <p:ext uri="{BB962C8B-B14F-4D97-AF65-F5344CB8AC3E}">
        <p14:creationId xmlns:p14="http://schemas.microsoft.com/office/powerpoint/2010/main" val="152557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589391"/>
            <a:ext cx="8568952" cy="1323439"/>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0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rPr>
              <a:t>Про підготовку продовження Програми до 2015 р.</a:t>
            </a:r>
            <a:endParaRPr lang="ru-RU"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ndParaRPr>
          </a:p>
        </p:txBody>
      </p:sp>
    </p:spTree>
    <p:extLst>
      <p:ext uri="{BB962C8B-B14F-4D97-AF65-F5344CB8AC3E}">
        <p14:creationId xmlns:p14="http://schemas.microsoft.com/office/powerpoint/2010/main" val="1077437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B9B088F1-DFB3-4C2A-AD33-1C590EFC4D9F}" type="datetime1">
              <a:rPr lang="ru-RU" smtClean="0"/>
              <a:pPr/>
              <a:t>04.11.2012</a:t>
            </a:fld>
            <a:endParaRPr lang="uk-UA" dirty="0"/>
          </a:p>
        </p:txBody>
      </p:sp>
      <p:sp>
        <p:nvSpPr>
          <p:cNvPr id="6" name="Нижний колонтитул 5"/>
          <p:cNvSpPr>
            <a:spLocks noGrp="1"/>
          </p:cNvSpPr>
          <p:nvPr>
            <p:ph type="ftr" sz="quarter" idx="11"/>
          </p:nvPr>
        </p:nvSpPr>
        <p:spPr/>
        <p:txBody>
          <a:bodyPr/>
          <a:lstStyle/>
          <a:p>
            <a:r>
              <a:rPr lang="ro-RO" smtClean="0"/>
              <a:t>Ukrainian National Grid</a:t>
            </a:r>
            <a:endParaRPr lang="uk-UA"/>
          </a:p>
        </p:txBody>
      </p:sp>
      <p:sp>
        <p:nvSpPr>
          <p:cNvPr id="7" name="Номер слайда 6"/>
          <p:cNvSpPr>
            <a:spLocks noGrp="1"/>
          </p:cNvSpPr>
          <p:nvPr>
            <p:ph type="sldNum" sz="quarter" idx="12"/>
          </p:nvPr>
        </p:nvSpPr>
        <p:spPr/>
        <p:txBody>
          <a:bodyPr/>
          <a:lstStyle/>
          <a:p>
            <a:fld id="{2D9B759E-6E08-4AFD-8A36-E69951C2F030}" type="slidenum">
              <a:rPr lang="uk-UA" smtClean="0"/>
              <a:pPr/>
              <a:t>7</a:t>
            </a:fld>
            <a:endParaRPr lang="uk-UA"/>
          </a:p>
        </p:txBody>
      </p:sp>
      <p:sp>
        <p:nvSpPr>
          <p:cNvPr id="2" name="1 Título"/>
          <p:cNvSpPr>
            <a:spLocks noGrp="1"/>
          </p:cNvSpPr>
          <p:nvPr>
            <p:ph type="title"/>
          </p:nvPr>
        </p:nvSpPr>
        <p:spPr/>
        <p:txBody>
          <a:bodyPr/>
          <a:lstStyle/>
          <a:p>
            <a:r>
              <a:rPr lang="es-ES" smtClean="0"/>
              <a:t>  </a:t>
            </a:r>
            <a:endParaRPr lang="es-ES" dirty="0"/>
          </a:p>
        </p:txBody>
      </p:sp>
      <p:sp>
        <p:nvSpPr>
          <p:cNvPr id="9" name="TextBox 8"/>
          <p:cNvSpPr txBox="1"/>
          <p:nvPr/>
        </p:nvSpPr>
        <p:spPr>
          <a:xfrm>
            <a:off x="1547664" y="95438"/>
            <a:ext cx="3916970" cy="461665"/>
          </a:xfrm>
          <a:prstGeom prst="rect">
            <a:avLst/>
          </a:prstGeom>
          <a:noFill/>
          <a:effectLst/>
        </p:spPr>
        <p:txBody>
          <a:bodyPr wrap="none" rtlCol="0">
            <a:spAutoFit/>
          </a:bodyPr>
          <a:lstStyle/>
          <a:p>
            <a:r>
              <a:rPr lang="ru-RU" sz="2400" b="1" i="1" dirty="0" err="1" smtClean="0">
                <a:solidFill>
                  <a:srgbClr val="0070C0"/>
                </a:solidFill>
              </a:rPr>
              <a:t>Головні</a:t>
            </a:r>
            <a:r>
              <a:rPr lang="ru-RU" sz="2400" b="1" i="1" dirty="0" smtClean="0">
                <a:solidFill>
                  <a:srgbClr val="0070C0"/>
                </a:solidFill>
              </a:rPr>
              <a:t> </a:t>
            </a:r>
            <a:r>
              <a:rPr lang="ru-RU" sz="2400" b="1" i="1" dirty="0" err="1" smtClean="0">
                <a:solidFill>
                  <a:srgbClr val="0070C0"/>
                </a:solidFill>
              </a:rPr>
              <a:t>завдання</a:t>
            </a:r>
            <a:r>
              <a:rPr lang="ru-RU" sz="2400" b="1" i="1" dirty="0" smtClean="0">
                <a:solidFill>
                  <a:srgbClr val="0070C0"/>
                </a:solidFill>
              </a:rPr>
              <a:t> </a:t>
            </a:r>
            <a:r>
              <a:rPr lang="ru-RU" sz="2400" b="1" i="1" dirty="0" err="1" smtClean="0">
                <a:solidFill>
                  <a:srgbClr val="0070C0"/>
                </a:solidFill>
              </a:rPr>
              <a:t>Програми</a:t>
            </a:r>
            <a:endParaRPr lang="uk-UA" sz="2400" b="1" i="1" dirty="0">
              <a:solidFill>
                <a:srgbClr val="0070C0"/>
              </a:solidFill>
            </a:endParaRPr>
          </a:p>
        </p:txBody>
      </p:sp>
      <p:graphicFrame>
        <p:nvGraphicFramePr>
          <p:cNvPr id="17" name="Схема 16"/>
          <p:cNvGraphicFramePr/>
          <p:nvPr>
            <p:extLst>
              <p:ext uri="{D42A27DB-BD31-4B8C-83A1-F6EECF244321}">
                <p14:modId xmlns:p14="http://schemas.microsoft.com/office/powerpoint/2010/main" val="955241508"/>
              </p:ext>
            </p:extLst>
          </p:nvPr>
        </p:nvGraphicFramePr>
        <p:xfrm>
          <a:off x="107504" y="764704"/>
          <a:ext cx="8640959"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805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up)">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51520" y="88167"/>
            <a:ext cx="8640960" cy="6706451"/>
          </a:xfrm>
          <a:prstGeom prst="rect">
            <a:avLst/>
          </a:prstGeom>
          <a:solidFill>
            <a:schemeClr val="accent4">
              <a:lumMod val="75000"/>
            </a:schemeClr>
          </a:solidFill>
        </p:spPr>
        <p:txBody>
          <a:bodyPr wrap="square">
            <a:spAutoFit/>
          </a:bodyPr>
          <a:lstStyle/>
          <a:p>
            <a:pPr marL="11430" indent="-11430">
              <a:lnSpc>
                <a:spcPct val="115000"/>
              </a:lnSpc>
              <a:spcBef>
                <a:spcPts val="300"/>
              </a:spcBef>
              <a:spcAft>
                <a:spcPts val="300"/>
              </a:spcAft>
            </a:pPr>
            <a:r>
              <a:rPr lang="ru-RU" sz="2400" b="1" dirty="0" err="1">
                <a:solidFill>
                  <a:schemeClr val="bg1"/>
                </a:solidFill>
              </a:rPr>
              <a:t>Завдання</a:t>
            </a:r>
            <a:r>
              <a:rPr lang="ru-RU" sz="2400" b="1" dirty="0">
                <a:solidFill>
                  <a:schemeClr val="bg1"/>
                </a:solidFill>
              </a:rPr>
              <a:t> 1</a:t>
            </a:r>
          </a:p>
          <a:p>
            <a:pPr marL="11430" indent="-11430">
              <a:lnSpc>
                <a:spcPct val="115000"/>
              </a:lnSpc>
              <a:spcBef>
                <a:spcPts val="300"/>
              </a:spcBef>
              <a:spcAft>
                <a:spcPts val="300"/>
              </a:spcAft>
            </a:pPr>
            <a:r>
              <a:rPr lang="uk-UA" b="1" dirty="0">
                <a:solidFill>
                  <a:schemeClr val="bg1"/>
                </a:solidFill>
              </a:rPr>
              <a:t>1) утворення:</a:t>
            </a:r>
            <a:endParaRPr lang="ru-RU" b="1" dirty="0">
              <a:solidFill>
                <a:schemeClr val="bg1"/>
              </a:solidFill>
            </a:endParaRPr>
          </a:p>
          <a:p>
            <a:pPr indent="179070">
              <a:lnSpc>
                <a:spcPct val="115000"/>
              </a:lnSpc>
              <a:spcBef>
                <a:spcPts val="300"/>
              </a:spcBef>
              <a:spcAft>
                <a:spcPts val="300"/>
              </a:spcAft>
            </a:pPr>
            <a:r>
              <a:rPr lang="uk-UA" b="1" dirty="0">
                <a:solidFill>
                  <a:schemeClr val="bg1"/>
                </a:solidFill>
              </a:rPr>
              <a:t>базового </a:t>
            </a:r>
            <a:r>
              <a:rPr lang="uk-UA" b="1" dirty="0" err="1">
                <a:solidFill>
                  <a:schemeClr val="bg1"/>
                </a:solidFill>
              </a:rPr>
              <a:t>грід-центру</a:t>
            </a:r>
            <a:r>
              <a:rPr lang="uk-UA" b="1" dirty="0">
                <a:solidFill>
                  <a:schemeClr val="bg1"/>
                </a:solidFill>
              </a:rPr>
              <a:t> </a:t>
            </a:r>
            <a:endParaRPr lang="ru-RU" b="1" dirty="0">
              <a:solidFill>
                <a:schemeClr val="bg1"/>
              </a:solidFill>
            </a:endParaRPr>
          </a:p>
          <a:p>
            <a:pPr indent="179070">
              <a:lnSpc>
                <a:spcPct val="115000"/>
              </a:lnSpc>
              <a:spcBef>
                <a:spcPts val="300"/>
              </a:spcBef>
              <a:spcAft>
                <a:spcPts val="300"/>
              </a:spcAft>
            </a:pPr>
            <a:r>
              <a:rPr lang="uk-UA" b="1" dirty="0">
                <a:solidFill>
                  <a:schemeClr val="bg1"/>
                </a:solidFill>
              </a:rPr>
              <a:t>регіональних </a:t>
            </a:r>
            <a:r>
              <a:rPr lang="uk-UA" b="1" dirty="0" err="1">
                <a:solidFill>
                  <a:schemeClr val="bg1"/>
                </a:solidFill>
              </a:rPr>
              <a:t>грід-центрів</a:t>
            </a:r>
            <a:endParaRPr lang="ru-RU" b="1" dirty="0">
              <a:solidFill>
                <a:schemeClr val="bg1"/>
              </a:solidFill>
            </a:endParaRPr>
          </a:p>
          <a:p>
            <a:pPr indent="179070">
              <a:lnSpc>
                <a:spcPct val="115000"/>
              </a:lnSpc>
              <a:spcBef>
                <a:spcPts val="300"/>
              </a:spcBef>
              <a:spcAft>
                <a:spcPts val="300"/>
              </a:spcAft>
            </a:pPr>
            <a:r>
              <a:rPr lang="uk-UA" b="1" dirty="0">
                <a:solidFill>
                  <a:schemeClr val="bg1"/>
                </a:solidFill>
              </a:rPr>
              <a:t>ресурсних </a:t>
            </a:r>
            <a:r>
              <a:rPr lang="uk-UA" b="1" dirty="0" err="1">
                <a:solidFill>
                  <a:schemeClr val="bg1"/>
                </a:solidFill>
              </a:rPr>
              <a:t>грід-центрів</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2) побудова та </a:t>
            </a:r>
            <a:r>
              <a:rPr lang="uk-UA" b="1" dirty="0" err="1">
                <a:solidFill>
                  <a:schemeClr val="bg1"/>
                </a:solidFill>
              </a:rPr>
              <a:t>дооснащення</a:t>
            </a:r>
            <a:r>
              <a:rPr lang="uk-UA" b="1" dirty="0">
                <a:solidFill>
                  <a:schemeClr val="bg1"/>
                </a:solidFill>
              </a:rPr>
              <a:t> </a:t>
            </a:r>
            <a:r>
              <a:rPr lang="uk-UA" b="1" dirty="0" err="1">
                <a:solidFill>
                  <a:schemeClr val="bg1"/>
                </a:solidFill>
              </a:rPr>
              <a:t>грід-вузлів</a:t>
            </a:r>
            <a:r>
              <a:rPr lang="uk-UA" b="1" dirty="0">
                <a:solidFill>
                  <a:schemeClr val="bg1"/>
                </a:solidFill>
              </a:rPr>
              <a:t> </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3) забезпечення пропускної спроможності оптоволоконних каналів зв’язку між </a:t>
            </a:r>
            <a:r>
              <a:rPr lang="uk-UA" b="1" dirty="0" err="1">
                <a:solidFill>
                  <a:schemeClr val="bg1"/>
                </a:solidFill>
              </a:rPr>
              <a:t>грід-вузлами</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4) підвищення рівня пропускної спроможності оптоволоконних каналів зв’язку між вітчизняними та закордонними </a:t>
            </a:r>
            <a:r>
              <a:rPr lang="uk-UA" b="1" dirty="0" err="1">
                <a:solidFill>
                  <a:schemeClr val="bg1"/>
                </a:solidFill>
              </a:rPr>
              <a:t>грід-вузлами</a:t>
            </a:r>
            <a:r>
              <a:rPr lang="uk-UA" b="1" dirty="0">
                <a:solidFill>
                  <a:schemeClr val="bg1"/>
                </a:solidFill>
              </a:rPr>
              <a:t> відповідно до вимог  європейської мережі GEANT-3</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5) створення технічних </a:t>
            </a:r>
            <a:r>
              <a:rPr lang="uk-UA" b="1" dirty="0" err="1">
                <a:solidFill>
                  <a:schemeClr val="bg1"/>
                </a:solidFill>
              </a:rPr>
              <a:t>комплеків</a:t>
            </a:r>
            <a:r>
              <a:rPr lang="uk-UA" b="1" dirty="0">
                <a:solidFill>
                  <a:schemeClr val="bg1"/>
                </a:solidFill>
              </a:rPr>
              <a:t> для проведення </a:t>
            </a:r>
            <a:r>
              <a:rPr lang="uk-UA" b="1" dirty="0" err="1">
                <a:solidFill>
                  <a:schemeClr val="bg1"/>
                </a:solidFill>
              </a:rPr>
              <a:t>відеоконференцій</a:t>
            </a:r>
            <a:r>
              <a:rPr lang="uk-UA" b="1" dirty="0">
                <a:solidFill>
                  <a:schemeClr val="bg1"/>
                </a:solidFill>
              </a:rPr>
              <a:t> </a:t>
            </a:r>
            <a:endParaRPr lang="uk-UA" b="1" dirty="0" smtClean="0">
              <a:solidFill>
                <a:schemeClr val="bg1"/>
              </a:solidFill>
            </a:endParaRPr>
          </a:p>
          <a:p>
            <a:r>
              <a:rPr lang="ru-RU" sz="2400" b="1" dirty="0" err="1">
                <a:solidFill>
                  <a:schemeClr val="bg1"/>
                </a:solidFill>
              </a:rPr>
              <a:t>Завдання</a:t>
            </a:r>
            <a:r>
              <a:rPr lang="ru-RU" sz="2400" b="1" dirty="0">
                <a:solidFill>
                  <a:schemeClr val="bg1"/>
                </a:solidFill>
              </a:rPr>
              <a:t> 2</a:t>
            </a:r>
          </a:p>
          <a:p>
            <a:r>
              <a:rPr lang="ru-RU" b="1" dirty="0">
                <a:solidFill>
                  <a:schemeClr val="bg1"/>
                </a:solidFill>
              </a:rPr>
              <a:t>1) </a:t>
            </a:r>
            <a:r>
              <a:rPr lang="ru-RU" b="1" dirty="0" err="1">
                <a:solidFill>
                  <a:schemeClr val="bg1"/>
                </a:solidFill>
              </a:rPr>
              <a:t>розроблення</a:t>
            </a:r>
            <a:r>
              <a:rPr lang="ru-RU" b="1" dirty="0">
                <a:solidFill>
                  <a:schemeClr val="bg1"/>
                </a:solidFill>
              </a:rPr>
              <a:t> з </a:t>
            </a:r>
            <a:r>
              <a:rPr lang="ru-RU" b="1" dirty="0" err="1">
                <a:solidFill>
                  <a:schemeClr val="bg1"/>
                </a:solidFill>
              </a:rPr>
              <a:t>урахуванням</a:t>
            </a:r>
            <a:r>
              <a:rPr lang="ru-RU" b="1" dirty="0">
                <a:solidFill>
                  <a:schemeClr val="bg1"/>
                </a:solidFill>
              </a:rPr>
              <a:t> </a:t>
            </a:r>
            <a:r>
              <a:rPr lang="ru-RU" b="1" dirty="0" err="1">
                <a:solidFill>
                  <a:schemeClr val="bg1"/>
                </a:solidFill>
              </a:rPr>
              <a:t>європейського</a:t>
            </a:r>
            <a:r>
              <a:rPr lang="ru-RU" b="1" dirty="0">
                <a:solidFill>
                  <a:schemeClr val="bg1"/>
                </a:solidFill>
              </a:rPr>
              <a:t> </a:t>
            </a:r>
            <a:r>
              <a:rPr lang="ru-RU" b="1" dirty="0" err="1">
                <a:solidFill>
                  <a:schemeClr val="bg1"/>
                </a:solidFill>
              </a:rPr>
              <a:t>досвіду</a:t>
            </a:r>
            <a:r>
              <a:rPr lang="ru-RU" b="1" dirty="0">
                <a:solidFill>
                  <a:schemeClr val="bg1"/>
                </a:solidFill>
              </a:rPr>
              <a:t> </a:t>
            </a:r>
            <a:r>
              <a:rPr lang="ru-RU" b="1" dirty="0" err="1">
                <a:solidFill>
                  <a:schemeClr val="bg1"/>
                </a:solidFill>
              </a:rPr>
              <a:t>спеціалізованого</a:t>
            </a:r>
            <a:r>
              <a:rPr lang="ru-RU" b="1" dirty="0">
                <a:solidFill>
                  <a:schemeClr val="bg1"/>
                </a:solidFill>
              </a:rPr>
              <a:t> </a:t>
            </a:r>
            <a:r>
              <a:rPr lang="ru-RU" b="1" dirty="0" err="1">
                <a:solidFill>
                  <a:schemeClr val="bg1"/>
                </a:solidFill>
              </a:rPr>
              <a:t>грідівського</a:t>
            </a:r>
            <a:r>
              <a:rPr lang="ru-RU" b="1" dirty="0">
                <a:solidFill>
                  <a:schemeClr val="bg1"/>
                </a:solidFill>
              </a:rPr>
              <a:t> </a:t>
            </a:r>
            <a:r>
              <a:rPr lang="ru-RU" b="1" dirty="0" err="1">
                <a:solidFill>
                  <a:schemeClr val="bg1"/>
                </a:solidFill>
              </a:rPr>
              <a:t>програмного</a:t>
            </a:r>
            <a:r>
              <a:rPr lang="ru-RU" b="1" dirty="0">
                <a:solidFill>
                  <a:schemeClr val="bg1"/>
                </a:solidFill>
              </a:rPr>
              <a:t> </a:t>
            </a:r>
            <a:r>
              <a:rPr lang="ru-RU" b="1" dirty="0" err="1">
                <a:solidFill>
                  <a:schemeClr val="bg1"/>
                </a:solidFill>
              </a:rPr>
              <a:t>забезпечення</a:t>
            </a:r>
            <a:r>
              <a:rPr lang="ru-RU" b="1" dirty="0">
                <a:solidFill>
                  <a:schemeClr val="bg1"/>
                </a:solidFill>
              </a:rPr>
              <a:t> та </a:t>
            </a:r>
            <a:r>
              <a:rPr lang="ru-RU" b="1" dirty="0" err="1">
                <a:solidFill>
                  <a:schemeClr val="bg1"/>
                </a:solidFill>
              </a:rPr>
              <a:t>оснащення</a:t>
            </a:r>
            <a:r>
              <a:rPr lang="ru-RU" b="1" dirty="0">
                <a:solidFill>
                  <a:schemeClr val="bg1"/>
                </a:solidFill>
              </a:rPr>
              <a:t> ним </a:t>
            </a:r>
            <a:r>
              <a:rPr lang="ru-RU" b="1" dirty="0" err="1">
                <a:solidFill>
                  <a:schemeClr val="bg1"/>
                </a:solidFill>
              </a:rPr>
              <a:t>грід-вузлів</a:t>
            </a:r>
            <a:r>
              <a:rPr lang="ru-RU" b="1" dirty="0">
                <a:solidFill>
                  <a:schemeClr val="bg1"/>
                </a:solidFill>
              </a:rPr>
              <a:t> </a:t>
            </a:r>
          </a:p>
          <a:p>
            <a:r>
              <a:rPr lang="ru-RU" b="1" dirty="0">
                <a:solidFill>
                  <a:schemeClr val="bg1"/>
                </a:solidFill>
              </a:rPr>
              <a:t>2) </a:t>
            </a:r>
            <a:r>
              <a:rPr lang="ru-RU" b="1" dirty="0" err="1">
                <a:solidFill>
                  <a:schemeClr val="bg1"/>
                </a:solidFill>
              </a:rPr>
              <a:t>створення</a:t>
            </a:r>
            <a:r>
              <a:rPr lang="ru-RU" b="1" dirty="0">
                <a:solidFill>
                  <a:schemeClr val="bg1"/>
                </a:solidFill>
              </a:rPr>
              <a:t> </a:t>
            </a:r>
            <a:r>
              <a:rPr lang="ru-RU" b="1" dirty="0" err="1">
                <a:solidFill>
                  <a:schemeClr val="bg1"/>
                </a:solidFill>
              </a:rPr>
              <a:t>центрів</a:t>
            </a:r>
            <a:r>
              <a:rPr lang="ru-RU" b="1" dirty="0">
                <a:solidFill>
                  <a:schemeClr val="bg1"/>
                </a:solidFill>
              </a:rPr>
              <a:t> </a:t>
            </a:r>
            <a:r>
              <a:rPr lang="ru-RU" b="1" dirty="0" err="1">
                <a:solidFill>
                  <a:schemeClr val="bg1"/>
                </a:solidFill>
              </a:rPr>
              <a:t>моніторингу</a:t>
            </a:r>
            <a:r>
              <a:rPr lang="ru-RU" b="1" dirty="0">
                <a:solidFill>
                  <a:schemeClr val="bg1"/>
                </a:solidFill>
              </a:rPr>
              <a:t> і </a:t>
            </a:r>
            <a:r>
              <a:rPr lang="ru-RU" b="1" dirty="0" err="1">
                <a:solidFill>
                  <a:schemeClr val="bg1"/>
                </a:solidFill>
              </a:rPr>
              <a:t>зальних</a:t>
            </a:r>
            <a:r>
              <a:rPr lang="ru-RU" b="1" dirty="0">
                <a:solidFill>
                  <a:schemeClr val="bg1"/>
                </a:solidFill>
              </a:rPr>
              <a:t> </a:t>
            </a:r>
            <a:r>
              <a:rPr lang="ru-RU" b="1" dirty="0" err="1">
                <a:solidFill>
                  <a:schemeClr val="bg1"/>
                </a:solidFill>
              </a:rPr>
              <a:t>інфраструктурних</a:t>
            </a:r>
            <a:r>
              <a:rPr lang="ru-RU" b="1" dirty="0">
                <a:solidFill>
                  <a:schemeClr val="bg1"/>
                </a:solidFill>
              </a:rPr>
              <a:t> </a:t>
            </a:r>
            <a:r>
              <a:rPr lang="ru-RU" b="1" dirty="0" err="1">
                <a:solidFill>
                  <a:schemeClr val="bg1"/>
                </a:solidFill>
              </a:rPr>
              <a:t>сервісів</a:t>
            </a:r>
            <a:r>
              <a:rPr lang="ru-RU" b="1" dirty="0">
                <a:solidFill>
                  <a:schemeClr val="bg1"/>
                </a:solidFill>
              </a:rPr>
              <a:t> </a:t>
            </a:r>
            <a:r>
              <a:rPr lang="ru-RU" b="1" dirty="0" err="1">
                <a:solidFill>
                  <a:schemeClr val="bg1"/>
                </a:solidFill>
              </a:rPr>
              <a:t>грід-мережі</a:t>
            </a:r>
            <a:endParaRPr lang="ru-RU" b="1" dirty="0">
              <a:solidFill>
                <a:schemeClr val="bg1"/>
              </a:solidFill>
            </a:endParaRPr>
          </a:p>
          <a:p>
            <a:r>
              <a:rPr lang="ru-RU" b="1" dirty="0">
                <a:solidFill>
                  <a:schemeClr val="bg1"/>
                </a:solidFill>
              </a:rPr>
              <a:t>3) </a:t>
            </a:r>
            <a:r>
              <a:rPr lang="ru-RU" b="1" dirty="0" err="1">
                <a:solidFill>
                  <a:schemeClr val="bg1"/>
                </a:solidFill>
              </a:rPr>
              <a:t>створення</a:t>
            </a:r>
            <a:r>
              <a:rPr lang="ru-RU" b="1" dirty="0">
                <a:solidFill>
                  <a:schemeClr val="bg1"/>
                </a:solidFill>
              </a:rPr>
              <a:t> </a:t>
            </a:r>
            <a:br>
              <a:rPr lang="ru-RU" b="1" dirty="0">
                <a:solidFill>
                  <a:schemeClr val="bg1"/>
                </a:solidFill>
              </a:rPr>
            </a:br>
            <a:r>
              <a:rPr lang="ru-RU" b="1" dirty="0">
                <a:solidFill>
                  <a:schemeClr val="bg1"/>
                </a:solidFill>
              </a:rPr>
              <a:t>веб-</a:t>
            </a:r>
            <a:r>
              <a:rPr lang="ru-RU" b="1" dirty="0" err="1">
                <a:solidFill>
                  <a:schemeClr val="bg1"/>
                </a:solidFill>
              </a:rPr>
              <a:t>порталів</a:t>
            </a:r>
            <a:r>
              <a:rPr lang="ru-RU" b="1" dirty="0">
                <a:solidFill>
                  <a:schemeClr val="bg1"/>
                </a:solidFill>
              </a:rPr>
              <a:t> з </a:t>
            </a:r>
            <a:r>
              <a:rPr lang="ru-RU" b="1" dirty="0" err="1">
                <a:solidFill>
                  <a:schemeClr val="bg1"/>
                </a:solidFill>
              </a:rPr>
              <a:t>можливістю</a:t>
            </a:r>
            <a:r>
              <a:rPr lang="ru-RU" b="1" dirty="0">
                <a:solidFill>
                  <a:schemeClr val="bg1"/>
                </a:solidFill>
              </a:rPr>
              <a:t> </a:t>
            </a:r>
            <a:r>
              <a:rPr lang="ru-RU" b="1" dirty="0" err="1">
                <a:solidFill>
                  <a:schemeClr val="bg1"/>
                </a:solidFill>
              </a:rPr>
              <a:t>використання</a:t>
            </a:r>
            <a:r>
              <a:rPr lang="ru-RU" b="1" dirty="0">
                <a:solidFill>
                  <a:schemeClr val="bg1"/>
                </a:solidFill>
              </a:rPr>
              <a:t> </a:t>
            </a:r>
            <a:r>
              <a:rPr lang="ru-RU" b="1" dirty="0" err="1">
                <a:solidFill>
                  <a:schemeClr val="bg1"/>
                </a:solidFill>
              </a:rPr>
              <a:t>грід-технологій</a:t>
            </a:r>
            <a:endParaRPr lang="ru-RU" b="1" dirty="0">
              <a:solidFill>
                <a:schemeClr val="bg1"/>
              </a:solidFill>
            </a:endParaRPr>
          </a:p>
          <a:p>
            <a:r>
              <a:rPr lang="ru-RU" b="1" dirty="0">
                <a:solidFill>
                  <a:schemeClr val="bg1"/>
                </a:solidFill>
              </a:rPr>
              <a:t>4) </a:t>
            </a:r>
            <a:r>
              <a:rPr lang="ru-RU" b="1" dirty="0" err="1">
                <a:solidFill>
                  <a:schemeClr val="bg1"/>
                </a:solidFill>
              </a:rPr>
              <a:t>підтримка</a:t>
            </a:r>
            <a:r>
              <a:rPr lang="ru-RU" b="1" dirty="0">
                <a:solidFill>
                  <a:schemeClr val="bg1"/>
                </a:solidFill>
              </a:rPr>
              <a:t> центру </a:t>
            </a:r>
            <a:r>
              <a:rPr lang="ru-RU" b="1" dirty="0" err="1">
                <a:solidFill>
                  <a:schemeClr val="bg1"/>
                </a:solidFill>
              </a:rPr>
              <a:t>сертифікації</a:t>
            </a:r>
            <a:r>
              <a:rPr lang="ru-RU" b="1" dirty="0">
                <a:solidFill>
                  <a:schemeClr val="bg1"/>
                </a:solidFill>
              </a:rPr>
              <a:t> та </a:t>
            </a:r>
            <a:r>
              <a:rPr lang="ru-RU" b="1" dirty="0" err="1">
                <a:solidFill>
                  <a:schemeClr val="bg1"/>
                </a:solidFill>
              </a:rPr>
              <a:t>створення</a:t>
            </a:r>
            <a:r>
              <a:rPr lang="ru-RU" b="1" dirty="0">
                <a:solidFill>
                  <a:schemeClr val="bg1"/>
                </a:solidFill>
              </a:rPr>
              <a:t> </a:t>
            </a:r>
            <a:r>
              <a:rPr lang="ru-RU" b="1" dirty="0" err="1">
                <a:solidFill>
                  <a:schemeClr val="bg1"/>
                </a:solidFill>
              </a:rPr>
              <a:t>його</a:t>
            </a:r>
            <a:r>
              <a:rPr lang="ru-RU" b="1" dirty="0">
                <a:solidFill>
                  <a:schemeClr val="bg1"/>
                </a:solidFill>
              </a:rPr>
              <a:t> </a:t>
            </a:r>
            <a:r>
              <a:rPr lang="ru-RU" b="1" dirty="0" err="1" smtClean="0">
                <a:solidFill>
                  <a:schemeClr val="bg1"/>
                </a:solidFill>
              </a:rPr>
              <a:t>філій</a:t>
            </a:r>
            <a:endParaRPr lang="ru-RU" b="1" dirty="0">
              <a:solidFill>
                <a:schemeClr val="bg1"/>
              </a:solidFill>
            </a:endParaRPr>
          </a:p>
        </p:txBody>
      </p:sp>
    </p:spTree>
    <p:extLst>
      <p:ext uri="{BB962C8B-B14F-4D97-AF65-F5344CB8AC3E}">
        <p14:creationId xmlns:p14="http://schemas.microsoft.com/office/powerpoint/2010/main" val="1577139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548680"/>
            <a:ext cx="8784976" cy="5679760"/>
          </a:xfrm>
          <a:prstGeom prst="rect">
            <a:avLst/>
          </a:prstGeom>
          <a:solidFill>
            <a:schemeClr val="accent4">
              <a:lumMod val="75000"/>
            </a:schemeClr>
          </a:solidFill>
        </p:spPr>
        <p:txBody>
          <a:bodyPr wrap="square">
            <a:spAutoFit/>
          </a:bodyPr>
          <a:lstStyle/>
          <a:p>
            <a:pPr marL="11430" indent="-11430">
              <a:lnSpc>
                <a:spcPct val="115000"/>
              </a:lnSpc>
              <a:spcBef>
                <a:spcPts val="300"/>
              </a:spcBef>
              <a:spcAft>
                <a:spcPts val="300"/>
              </a:spcAft>
            </a:pPr>
            <a:r>
              <a:rPr lang="ru-RU" sz="2400" b="1" dirty="0" err="1">
                <a:solidFill>
                  <a:schemeClr val="bg1"/>
                </a:solidFill>
              </a:rPr>
              <a:t>Завдання</a:t>
            </a:r>
            <a:r>
              <a:rPr lang="ru-RU" sz="2400" b="1" dirty="0">
                <a:solidFill>
                  <a:schemeClr val="bg1"/>
                </a:solidFill>
              </a:rPr>
              <a:t> 3</a:t>
            </a:r>
          </a:p>
          <a:p>
            <a:pPr marL="11430" indent="-11430">
              <a:lnSpc>
                <a:spcPct val="115000"/>
              </a:lnSpc>
              <a:spcBef>
                <a:spcPts val="300"/>
              </a:spcBef>
              <a:spcAft>
                <a:spcPts val="300"/>
              </a:spcAft>
            </a:pPr>
            <a:r>
              <a:rPr lang="uk-UA" b="1" dirty="0">
                <a:solidFill>
                  <a:schemeClr val="bg1"/>
                </a:solidFill>
              </a:rPr>
              <a:t>1) розроблення комп’ютерних програм та технічної документації </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2) упровадження програмно-апаратних засобів для забезпечення безпеки </a:t>
            </a:r>
            <a:r>
              <a:rPr lang="uk-UA" b="1" dirty="0" err="1">
                <a:solidFill>
                  <a:schemeClr val="bg1"/>
                </a:solidFill>
              </a:rPr>
              <a:t>грід-інфраструктури</a:t>
            </a:r>
            <a:endParaRPr lang="ru-RU" b="1" dirty="0">
              <a:solidFill>
                <a:schemeClr val="bg1"/>
              </a:solidFill>
            </a:endParaRPr>
          </a:p>
          <a:p>
            <a:pPr marL="11430" indent="-11430">
              <a:lnSpc>
                <a:spcPct val="115000"/>
              </a:lnSpc>
              <a:spcBef>
                <a:spcPts val="300"/>
              </a:spcBef>
              <a:spcAft>
                <a:spcPts val="300"/>
              </a:spcAft>
            </a:pPr>
            <a:r>
              <a:rPr lang="ru-RU" sz="2400" b="1" dirty="0" err="1">
                <a:solidFill>
                  <a:schemeClr val="bg1"/>
                </a:solidFill>
              </a:rPr>
              <a:t>Завдання</a:t>
            </a:r>
            <a:r>
              <a:rPr lang="ru-RU" sz="2400" b="1" dirty="0">
                <a:solidFill>
                  <a:schemeClr val="bg1"/>
                </a:solidFill>
              </a:rPr>
              <a:t> 4</a:t>
            </a:r>
          </a:p>
          <a:p>
            <a:pPr marL="11430" indent="-11430">
              <a:lnSpc>
                <a:spcPct val="115000"/>
              </a:lnSpc>
              <a:spcBef>
                <a:spcPts val="300"/>
              </a:spcBef>
              <a:spcAft>
                <a:spcPts val="300"/>
              </a:spcAft>
            </a:pPr>
            <a:r>
              <a:rPr lang="uk-UA" b="1" dirty="0">
                <a:solidFill>
                  <a:schemeClr val="bg1"/>
                </a:solidFill>
              </a:rPr>
              <a:t>1) розроблення спеціалізованого </a:t>
            </a:r>
            <a:r>
              <a:rPr lang="uk-UA" b="1" dirty="0" err="1">
                <a:solidFill>
                  <a:schemeClr val="bg1"/>
                </a:solidFill>
              </a:rPr>
              <a:t>грідівського</a:t>
            </a:r>
            <a:r>
              <a:rPr lang="uk-UA" b="1" dirty="0">
                <a:solidFill>
                  <a:schemeClr val="bg1"/>
                </a:solidFill>
              </a:rPr>
              <a:t> програмного забезпечення та </a:t>
            </a:r>
            <a:r>
              <a:rPr lang="uk-UA" b="1" dirty="0" err="1">
                <a:solidFill>
                  <a:schemeClr val="bg1"/>
                </a:solidFill>
              </a:rPr>
              <a:t>грід-комплексів</a:t>
            </a:r>
            <a:r>
              <a:rPr lang="uk-UA" b="1" dirty="0">
                <a:solidFill>
                  <a:schemeClr val="bg1"/>
                </a:solidFill>
              </a:rPr>
              <a:t> для використання під час проведення наукових та науково-прикладних досліджень </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2) адаптація для впровадження </a:t>
            </a:r>
            <a:r>
              <a:rPr lang="uk-UA" b="1" dirty="0" err="1">
                <a:solidFill>
                  <a:schemeClr val="bg1"/>
                </a:solidFill>
              </a:rPr>
              <a:t>грід-технологій</a:t>
            </a:r>
            <a:r>
              <a:rPr lang="uk-UA" b="1" dirty="0">
                <a:solidFill>
                  <a:schemeClr val="bg1"/>
                </a:solidFill>
              </a:rPr>
              <a:t> існуючого програмного забезпечення </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3) створення медичних інформаційно-аналітичних систем для проведення обліку і оброблення медичних даних за допомогою </a:t>
            </a:r>
            <a:r>
              <a:rPr lang="uk-UA" b="1" dirty="0" err="1">
                <a:solidFill>
                  <a:schemeClr val="bg1"/>
                </a:solidFill>
              </a:rPr>
              <a:t>грід-технологій</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4) створення центру зберігання і оброблення медичних даних та забезпечення доступу до нього закладів охорони здоров’я</a:t>
            </a:r>
            <a:endParaRPr lang="ru-RU" b="1" dirty="0">
              <a:solidFill>
                <a:schemeClr val="bg1"/>
              </a:solidFill>
            </a:endParaRPr>
          </a:p>
          <a:p>
            <a:pPr marL="11430" indent="-11430">
              <a:lnSpc>
                <a:spcPct val="115000"/>
              </a:lnSpc>
              <a:spcBef>
                <a:spcPts val="300"/>
              </a:spcBef>
              <a:spcAft>
                <a:spcPts val="300"/>
              </a:spcAft>
            </a:pPr>
            <a:r>
              <a:rPr lang="uk-UA" b="1" dirty="0">
                <a:solidFill>
                  <a:schemeClr val="bg1"/>
                </a:solidFill>
              </a:rPr>
              <a:t>5) створення </a:t>
            </a:r>
            <a:r>
              <a:rPr lang="uk-UA" b="1" dirty="0" err="1">
                <a:solidFill>
                  <a:schemeClr val="bg1"/>
                </a:solidFill>
              </a:rPr>
              <a:t>грід-комплексів</a:t>
            </a:r>
            <a:r>
              <a:rPr lang="uk-UA" b="1" dirty="0">
                <a:solidFill>
                  <a:schemeClr val="bg1"/>
                </a:solidFill>
              </a:rPr>
              <a:t> для передачі медичних даних з використанням телекомунікацій­них методів</a:t>
            </a:r>
            <a:endParaRPr lang="ru-RU" b="1" dirty="0">
              <a:solidFill>
                <a:schemeClr val="bg1"/>
              </a:solidFill>
            </a:endParaRPr>
          </a:p>
        </p:txBody>
      </p:sp>
    </p:spTree>
    <p:extLst>
      <p:ext uri="{BB962C8B-B14F-4D97-AF65-F5344CB8AC3E}">
        <p14:creationId xmlns:p14="http://schemas.microsoft.com/office/powerpoint/2010/main" val="1694097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916</Words>
  <Application>Microsoft Office PowerPoint</Application>
  <PresentationFormat>Экран (4:3)</PresentationFormat>
  <Paragraphs>77</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Евгений Мартынов</dc:creator>
  <cp:lastModifiedBy>Andrey</cp:lastModifiedBy>
  <cp:revision>14</cp:revision>
  <dcterms:created xsi:type="dcterms:W3CDTF">2012-11-01T01:32:27Z</dcterms:created>
  <dcterms:modified xsi:type="dcterms:W3CDTF">2012-11-04T11:31:50Z</dcterms:modified>
</cp:coreProperties>
</file>