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7" r:id="rId3"/>
    <p:sldMasterId id="2147483741" r:id="rId4"/>
    <p:sldMasterId id="2147483745" r:id="rId5"/>
    <p:sldMasterId id="2147483751" r:id="rId6"/>
    <p:sldMasterId id="2147483756" r:id="rId7"/>
  </p:sldMasterIdLst>
  <p:notesMasterIdLst>
    <p:notesMasterId r:id="rId35"/>
  </p:notesMasterIdLst>
  <p:handoutMasterIdLst>
    <p:handoutMasterId r:id="rId36"/>
  </p:handoutMasterIdLst>
  <p:sldIdLst>
    <p:sldId id="256" r:id="rId8"/>
    <p:sldId id="265" r:id="rId9"/>
    <p:sldId id="306" r:id="rId10"/>
    <p:sldId id="308" r:id="rId11"/>
    <p:sldId id="321" r:id="rId12"/>
    <p:sldId id="309" r:id="rId13"/>
    <p:sldId id="310" r:id="rId14"/>
    <p:sldId id="311" r:id="rId15"/>
    <p:sldId id="319" r:id="rId16"/>
    <p:sldId id="322" r:id="rId17"/>
    <p:sldId id="313" r:id="rId18"/>
    <p:sldId id="325" r:id="rId19"/>
    <p:sldId id="323" r:id="rId20"/>
    <p:sldId id="273" r:id="rId21"/>
    <p:sldId id="278" r:id="rId22"/>
    <p:sldId id="279" r:id="rId23"/>
    <p:sldId id="312" r:id="rId24"/>
    <p:sldId id="317" r:id="rId25"/>
    <p:sldId id="280" r:id="rId26"/>
    <p:sldId id="318" r:id="rId27"/>
    <p:sldId id="316" r:id="rId28"/>
    <p:sldId id="320" r:id="rId29"/>
    <p:sldId id="315" r:id="rId30"/>
    <p:sldId id="268" r:id="rId31"/>
    <p:sldId id="282" r:id="rId32"/>
    <p:sldId id="286" r:id="rId33"/>
    <p:sldId id="304"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0066FF"/>
    <a:srgbClr val="0000FF"/>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28" autoAdjust="0"/>
  </p:normalViewPr>
  <p:slideViewPr>
    <p:cSldViewPr>
      <p:cViewPr varScale="1">
        <p:scale>
          <a:sx n="67" d="100"/>
          <a:sy n="67" d="100"/>
        </p:scale>
        <p:origin x="-39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BBA4B-8896-4C6C-AD83-22A3CD899F13}" type="doc">
      <dgm:prSet loTypeId="urn:microsoft.com/office/officeart/2005/8/layout/hList7#1" loCatId="list" qsTypeId="urn:microsoft.com/office/officeart/2005/8/quickstyle/simple1" qsCatId="simple" csTypeId="urn:microsoft.com/office/officeart/2005/8/colors/accent1_2" csCatId="accent1" phldr="1"/>
      <dgm:spPr/>
    </dgm:pt>
    <dgm:pt modelId="{C3C9875F-C298-4CAB-8FBE-A2CA1F6D9919}">
      <dgm:prSet phldrT="[Текст]"/>
      <dgm:spPr/>
      <dgm:t>
        <a:bodyPr/>
        <a:lstStyle/>
        <a:p>
          <a:endParaRPr lang="ru-RU" dirty="0" smtClean="0"/>
        </a:p>
        <a:p>
          <a:endParaRPr lang="ru-RU" dirty="0" smtClean="0"/>
        </a:p>
        <a:p>
          <a:r>
            <a:rPr lang="ru-RU" dirty="0" err="1" smtClean="0"/>
            <a:t>Грід-сайти</a:t>
          </a:r>
          <a:r>
            <a:rPr lang="ru-RU" dirty="0" smtClean="0"/>
            <a:t> УНГ, </a:t>
          </a:r>
          <a:r>
            <a:rPr lang="ru-RU" dirty="0" err="1" smtClean="0"/>
            <a:t>що</a:t>
          </a:r>
          <a:r>
            <a:rPr lang="ru-RU" dirty="0" smtClean="0"/>
            <a:t> не </a:t>
          </a:r>
          <a:r>
            <a:rPr lang="ru-RU" dirty="0" err="1" smtClean="0"/>
            <a:t>пройшли</a:t>
          </a:r>
          <a:r>
            <a:rPr lang="ru-RU" dirty="0" smtClean="0"/>
            <a:t> </a:t>
          </a:r>
          <a:r>
            <a:rPr lang="ru-RU" dirty="0" err="1" smtClean="0"/>
            <a:t>і</a:t>
          </a:r>
          <a:r>
            <a:rPr lang="ru-RU" dirty="0" smtClean="0"/>
            <a:t>  </a:t>
          </a:r>
          <a:r>
            <a:rPr lang="ru-RU" dirty="0" err="1" smtClean="0"/>
            <a:t>не</a:t>
          </a:r>
          <a:r>
            <a:rPr lang="ru-RU" dirty="0" smtClean="0"/>
            <a:t> </a:t>
          </a:r>
          <a:r>
            <a:rPr lang="ru-RU" dirty="0" err="1" smtClean="0"/>
            <a:t>розпочали</a:t>
          </a:r>
          <a:r>
            <a:rPr lang="ru-RU" dirty="0" smtClean="0"/>
            <a:t> </a:t>
          </a:r>
          <a:r>
            <a:rPr lang="ru-RU" dirty="0" err="1" smtClean="0"/>
            <a:t>сертифікацію</a:t>
          </a:r>
          <a:endParaRPr lang="ru-RU" dirty="0"/>
        </a:p>
      </dgm:t>
    </dgm:pt>
    <dgm:pt modelId="{9B63C671-B917-467B-9ADE-BFE3C3D4440F}" type="parTrans" cxnId="{A96E6FA9-77E5-4A49-9D9D-FD0417395A95}">
      <dgm:prSet/>
      <dgm:spPr/>
      <dgm:t>
        <a:bodyPr/>
        <a:lstStyle/>
        <a:p>
          <a:endParaRPr lang="ru-RU"/>
        </a:p>
      </dgm:t>
    </dgm:pt>
    <dgm:pt modelId="{9311FBB7-04E5-4DA6-874B-319E13B78470}" type="sibTrans" cxnId="{A96E6FA9-77E5-4A49-9D9D-FD0417395A95}">
      <dgm:prSet/>
      <dgm:spPr/>
      <dgm:t>
        <a:bodyPr/>
        <a:lstStyle/>
        <a:p>
          <a:endParaRPr lang="ru-RU"/>
        </a:p>
      </dgm:t>
    </dgm:pt>
    <dgm:pt modelId="{C4407E54-95A7-44FA-83AD-85D7AB73A664}">
      <dgm:prSet phldrT="[Текст]"/>
      <dgm:spPr/>
      <dgm:t>
        <a:bodyPr/>
        <a:lstStyle/>
        <a:p>
          <a:endParaRPr lang="ru-RU" dirty="0" smtClean="0"/>
        </a:p>
        <a:p>
          <a:r>
            <a:rPr lang="uk-UA" dirty="0" smtClean="0"/>
            <a:t>Сертифіковані </a:t>
          </a:r>
          <a:r>
            <a:rPr lang="uk-UA" dirty="0" err="1" smtClean="0"/>
            <a:t>грід-сайти</a:t>
          </a:r>
          <a:endParaRPr lang="ru-RU" dirty="0"/>
        </a:p>
      </dgm:t>
    </dgm:pt>
    <dgm:pt modelId="{50B42ACB-FE10-487E-B7ED-095318F65FEE}" type="parTrans" cxnId="{07691DE3-5D37-4AA9-9B09-BB55773DED80}">
      <dgm:prSet/>
      <dgm:spPr/>
      <dgm:t>
        <a:bodyPr/>
        <a:lstStyle/>
        <a:p>
          <a:endParaRPr lang="ru-RU"/>
        </a:p>
      </dgm:t>
    </dgm:pt>
    <dgm:pt modelId="{705CD798-AB71-4F07-960F-31BD7D937480}" type="sibTrans" cxnId="{07691DE3-5D37-4AA9-9B09-BB55773DED80}">
      <dgm:prSet/>
      <dgm:spPr/>
      <dgm:t>
        <a:bodyPr/>
        <a:lstStyle/>
        <a:p>
          <a:endParaRPr lang="ru-RU"/>
        </a:p>
      </dgm:t>
    </dgm:pt>
    <dgm:pt modelId="{B5778582-BF3F-4067-AF4E-F72E49EC5646}" type="pres">
      <dgm:prSet presAssocID="{5E8BBA4B-8896-4C6C-AD83-22A3CD899F13}" presName="Name0" presStyleCnt="0">
        <dgm:presLayoutVars>
          <dgm:dir/>
          <dgm:resizeHandles val="exact"/>
        </dgm:presLayoutVars>
      </dgm:prSet>
      <dgm:spPr/>
    </dgm:pt>
    <dgm:pt modelId="{E30519E6-455F-4666-A176-B576A5F7EB6D}" type="pres">
      <dgm:prSet presAssocID="{5E8BBA4B-8896-4C6C-AD83-22A3CD899F13}" presName="fgShape" presStyleLbl="fgShp" presStyleIdx="0" presStyleCnt="1"/>
      <dgm:spPr/>
    </dgm:pt>
    <dgm:pt modelId="{1D6A3E49-A640-4B23-ACFE-12CC04F6FF8F}" type="pres">
      <dgm:prSet presAssocID="{5E8BBA4B-8896-4C6C-AD83-22A3CD899F13}" presName="linComp" presStyleCnt="0"/>
      <dgm:spPr/>
    </dgm:pt>
    <dgm:pt modelId="{71F719BC-7F5A-4487-AE27-7DA4051FE311}" type="pres">
      <dgm:prSet presAssocID="{C3C9875F-C298-4CAB-8FBE-A2CA1F6D9919}" presName="compNode" presStyleCnt="0"/>
      <dgm:spPr/>
    </dgm:pt>
    <dgm:pt modelId="{07E8AC4E-4792-4FD6-AC17-94FBE7C07A2A}" type="pres">
      <dgm:prSet presAssocID="{C3C9875F-C298-4CAB-8FBE-A2CA1F6D9919}" presName="bkgdShape" presStyleLbl="node1" presStyleIdx="0" presStyleCnt="2"/>
      <dgm:spPr/>
      <dgm:t>
        <a:bodyPr/>
        <a:lstStyle/>
        <a:p>
          <a:endParaRPr lang="ru-RU"/>
        </a:p>
      </dgm:t>
    </dgm:pt>
    <dgm:pt modelId="{5CAD1C89-65AE-4290-A0FE-427290F81EE1}" type="pres">
      <dgm:prSet presAssocID="{C3C9875F-C298-4CAB-8FBE-A2CA1F6D9919}" presName="nodeTx" presStyleLbl="node1" presStyleIdx="0" presStyleCnt="2">
        <dgm:presLayoutVars>
          <dgm:bulletEnabled val="1"/>
        </dgm:presLayoutVars>
      </dgm:prSet>
      <dgm:spPr/>
      <dgm:t>
        <a:bodyPr/>
        <a:lstStyle/>
        <a:p>
          <a:endParaRPr lang="ru-RU"/>
        </a:p>
      </dgm:t>
    </dgm:pt>
    <dgm:pt modelId="{98B2342E-D362-41F2-A54F-DEDD346CA992}" type="pres">
      <dgm:prSet presAssocID="{C3C9875F-C298-4CAB-8FBE-A2CA1F6D9919}" presName="invisiNode" presStyleLbl="node1" presStyleIdx="0" presStyleCnt="2"/>
      <dgm:spPr/>
    </dgm:pt>
    <dgm:pt modelId="{2B47AA44-AE2A-43CD-BF31-C71FE39C6FF2}" type="pres">
      <dgm:prSet presAssocID="{C3C9875F-C298-4CAB-8FBE-A2CA1F6D9919}" presName="imagNode" presStyleLbl="fgImgPlace1" presStyleIdx="0" presStyleCnt="2" custScaleX="179033" custScaleY="157856" custLinFactNeighborX="-1594" custLinFactNeighborY="16859"/>
      <dgm:spPr>
        <a:blipFill rotWithShape="0">
          <a:blip xmlns:r="http://schemas.openxmlformats.org/officeDocument/2006/relationships" r:embed="rId1"/>
          <a:stretch>
            <a:fillRect/>
          </a:stretch>
        </a:blipFill>
      </dgm:spPr>
    </dgm:pt>
    <dgm:pt modelId="{BDF8A155-DF21-44CF-BAD4-47614F8A1BFE}" type="pres">
      <dgm:prSet presAssocID="{9311FBB7-04E5-4DA6-874B-319E13B78470}" presName="sibTrans" presStyleLbl="sibTrans2D1" presStyleIdx="0" presStyleCnt="0"/>
      <dgm:spPr/>
      <dgm:t>
        <a:bodyPr/>
        <a:lstStyle/>
        <a:p>
          <a:endParaRPr lang="ru-RU"/>
        </a:p>
      </dgm:t>
    </dgm:pt>
    <dgm:pt modelId="{EBD71030-4A68-4F4D-8678-7F916E736A95}" type="pres">
      <dgm:prSet presAssocID="{C4407E54-95A7-44FA-83AD-85D7AB73A664}" presName="compNode" presStyleCnt="0"/>
      <dgm:spPr/>
    </dgm:pt>
    <dgm:pt modelId="{3B537962-A677-47E6-8C1B-A4E066905397}" type="pres">
      <dgm:prSet presAssocID="{C4407E54-95A7-44FA-83AD-85D7AB73A664}" presName="bkgdShape" presStyleLbl="node1" presStyleIdx="1" presStyleCnt="2"/>
      <dgm:spPr/>
      <dgm:t>
        <a:bodyPr/>
        <a:lstStyle/>
        <a:p>
          <a:endParaRPr lang="ru-RU"/>
        </a:p>
      </dgm:t>
    </dgm:pt>
    <dgm:pt modelId="{3FABCC30-3844-4405-8322-CC97C9BC1B96}" type="pres">
      <dgm:prSet presAssocID="{C4407E54-95A7-44FA-83AD-85D7AB73A664}" presName="nodeTx" presStyleLbl="node1" presStyleIdx="1" presStyleCnt="2">
        <dgm:presLayoutVars>
          <dgm:bulletEnabled val="1"/>
        </dgm:presLayoutVars>
      </dgm:prSet>
      <dgm:spPr/>
      <dgm:t>
        <a:bodyPr/>
        <a:lstStyle/>
        <a:p>
          <a:endParaRPr lang="ru-RU"/>
        </a:p>
      </dgm:t>
    </dgm:pt>
    <dgm:pt modelId="{53A81753-B058-44AA-B2FF-2A7309A4F940}" type="pres">
      <dgm:prSet presAssocID="{C4407E54-95A7-44FA-83AD-85D7AB73A664}" presName="invisiNode" presStyleLbl="node1" presStyleIdx="1" presStyleCnt="2"/>
      <dgm:spPr/>
    </dgm:pt>
    <dgm:pt modelId="{33575C5B-F623-4F69-A7C3-F8D7E7D82046}" type="pres">
      <dgm:prSet presAssocID="{C4407E54-95A7-44FA-83AD-85D7AB73A664}" presName="imagNode" presStyleLbl="fgImgPlace1" presStyleIdx="1" presStyleCnt="2" custScaleX="186018" custScaleY="151241" custLinFactNeighborY="14800"/>
      <dgm:spPr>
        <a:blipFill rotWithShape="0">
          <a:blip xmlns:r="http://schemas.openxmlformats.org/officeDocument/2006/relationships" r:embed="rId2"/>
          <a:stretch>
            <a:fillRect/>
          </a:stretch>
        </a:blipFill>
      </dgm:spPr>
    </dgm:pt>
  </dgm:ptLst>
  <dgm:cxnLst>
    <dgm:cxn modelId="{07691DE3-5D37-4AA9-9B09-BB55773DED80}" srcId="{5E8BBA4B-8896-4C6C-AD83-22A3CD899F13}" destId="{C4407E54-95A7-44FA-83AD-85D7AB73A664}" srcOrd="1" destOrd="0" parTransId="{50B42ACB-FE10-487E-B7ED-095318F65FEE}" sibTransId="{705CD798-AB71-4F07-960F-31BD7D937480}"/>
    <dgm:cxn modelId="{A96E6FA9-77E5-4A49-9D9D-FD0417395A95}" srcId="{5E8BBA4B-8896-4C6C-AD83-22A3CD899F13}" destId="{C3C9875F-C298-4CAB-8FBE-A2CA1F6D9919}" srcOrd="0" destOrd="0" parTransId="{9B63C671-B917-467B-9ADE-BFE3C3D4440F}" sibTransId="{9311FBB7-04E5-4DA6-874B-319E13B78470}"/>
    <dgm:cxn modelId="{CA5BE289-8A79-4E57-896F-1EEF634A426F}" type="presOf" srcId="{5E8BBA4B-8896-4C6C-AD83-22A3CD899F13}" destId="{B5778582-BF3F-4067-AF4E-F72E49EC5646}" srcOrd="0" destOrd="0" presId="urn:microsoft.com/office/officeart/2005/8/layout/hList7#1"/>
    <dgm:cxn modelId="{0F36290A-34F1-4A0F-BBCD-73FAA7633AF6}" type="presOf" srcId="{C4407E54-95A7-44FA-83AD-85D7AB73A664}" destId="{3B537962-A677-47E6-8C1B-A4E066905397}" srcOrd="0" destOrd="0" presId="urn:microsoft.com/office/officeart/2005/8/layout/hList7#1"/>
    <dgm:cxn modelId="{30D6DED7-9C4E-4D67-AD18-1A70CACFE152}" type="presOf" srcId="{C3C9875F-C298-4CAB-8FBE-A2CA1F6D9919}" destId="{07E8AC4E-4792-4FD6-AC17-94FBE7C07A2A}" srcOrd="0" destOrd="0" presId="urn:microsoft.com/office/officeart/2005/8/layout/hList7#1"/>
    <dgm:cxn modelId="{490BC490-8A02-40DC-9923-CDD73D547627}" type="presOf" srcId="{C3C9875F-C298-4CAB-8FBE-A2CA1F6D9919}" destId="{5CAD1C89-65AE-4290-A0FE-427290F81EE1}" srcOrd="1" destOrd="0" presId="urn:microsoft.com/office/officeart/2005/8/layout/hList7#1"/>
    <dgm:cxn modelId="{58D12C50-C09E-464E-9A6E-4629DE451382}" type="presOf" srcId="{C4407E54-95A7-44FA-83AD-85D7AB73A664}" destId="{3FABCC30-3844-4405-8322-CC97C9BC1B96}" srcOrd="1" destOrd="0" presId="urn:microsoft.com/office/officeart/2005/8/layout/hList7#1"/>
    <dgm:cxn modelId="{77A62ECC-5D0B-4E90-B99C-1BF1D0C820BB}" type="presOf" srcId="{9311FBB7-04E5-4DA6-874B-319E13B78470}" destId="{BDF8A155-DF21-44CF-BAD4-47614F8A1BFE}" srcOrd="0" destOrd="0" presId="urn:microsoft.com/office/officeart/2005/8/layout/hList7#1"/>
    <dgm:cxn modelId="{F64AC6D3-E571-4AE5-9BD5-C2D124D9F03E}" type="presParOf" srcId="{B5778582-BF3F-4067-AF4E-F72E49EC5646}" destId="{E30519E6-455F-4666-A176-B576A5F7EB6D}" srcOrd="0" destOrd="0" presId="urn:microsoft.com/office/officeart/2005/8/layout/hList7#1"/>
    <dgm:cxn modelId="{4EFE75EC-19A8-457A-9CC0-556E89EFBA01}" type="presParOf" srcId="{B5778582-BF3F-4067-AF4E-F72E49EC5646}" destId="{1D6A3E49-A640-4B23-ACFE-12CC04F6FF8F}" srcOrd="1" destOrd="0" presId="urn:microsoft.com/office/officeart/2005/8/layout/hList7#1"/>
    <dgm:cxn modelId="{8A56F342-CA49-40A3-A364-FF7E70353D8B}" type="presParOf" srcId="{1D6A3E49-A640-4B23-ACFE-12CC04F6FF8F}" destId="{71F719BC-7F5A-4487-AE27-7DA4051FE311}" srcOrd="0" destOrd="0" presId="urn:microsoft.com/office/officeart/2005/8/layout/hList7#1"/>
    <dgm:cxn modelId="{9F875676-F600-4C55-B53D-009954EBA7E3}" type="presParOf" srcId="{71F719BC-7F5A-4487-AE27-7DA4051FE311}" destId="{07E8AC4E-4792-4FD6-AC17-94FBE7C07A2A}" srcOrd="0" destOrd="0" presId="urn:microsoft.com/office/officeart/2005/8/layout/hList7#1"/>
    <dgm:cxn modelId="{49161CE2-350E-4782-A4E3-EA87DDA50CA7}" type="presParOf" srcId="{71F719BC-7F5A-4487-AE27-7DA4051FE311}" destId="{5CAD1C89-65AE-4290-A0FE-427290F81EE1}" srcOrd="1" destOrd="0" presId="urn:microsoft.com/office/officeart/2005/8/layout/hList7#1"/>
    <dgm:cxn modelId="{55A4A5E9-91C7-4630-A050-CB6E1CB2D78B}" type="presParOf" srcId="{71F719BC-7F5A-4487-AE27-7DA4051FE311}" destId="{98B2342E-D362-41F2-A54F-DEDD346CA992}" srcOrd="2" destOrd="0" presId="urn:microsoft.com/office/officeart/2005/8/layout/hList7#1"/>
    <dgm:cxn modelId="{CB520C65-E5BE-46C3-8E98-8B34B7287EE2}" type="presParOf" srcId="{71F719BC-7F5A-4487-AE27-7DA4051FE311}" destId="{2B47AA44-AE2A-43CD-BF31-C71FE39C6FF2}" srcOrd="3" destOrd="0" presId="urn:microsoft.com/office/officeart/2005/8/layout/hList7#1"/>
    <dgm:cxn modelId="{147AA05D-F37E-48D2-A3FD-6A5B13852A73}" type="presParOf" srcId="{1D6A3E49-A640-4B23-ACFE-12CC04F6FF8F}" destId="{BDF8A155-DF21-44CF-BAD4-47614F8A1BFE}" srcOrd="1" destOrd="0" presId="urn:microsoft.com/office/officeart/2005/8/layout/hList7#1"/>
    <dgm:cxn modelId="{9C3F61FB-EF7B-47F9-8295-135E61739DCB}" type="presParOf" srcId="{1D6A3E49-A640-4B23-ACFE-12CC04F6FF8F}" destId="{EBD71030-4A68-4F4D-8678-7F916E736A95}" srcOrd="2" destOrd="0" presId="urn:microsoft.com/office/officeart/2005/8/layout/hList7#1"/>
    <dgm:cxn modelId="{5E2EB3A8-57E0-4B96-A804-2B8A7AD8B382}" type="presParOf" srcId="{EBD71030-4A68-4F4D-8678-7F916E736A95}" destId="{3B537962-A677-47E6-8C1B-A4E066905397}" srcOrd="0" destOrd="0" presId="urn:microsoft.com/office/officeart/2005/8/layout/hList7#1"/>
    <dgm:cxn modelId="{9B5B43B1-8546-4594-BDBD-DC49880AD46E}" type="presParOf" srcId="{EBD71030-4A68-4F4D-8678-7F916E736A95}" destId="{3FABCC30-3844-4405-8322-CC97C9BC1B96}" srcOrd="1" destOrd="0" presId="urn:microsoft.com/office/officeart/2005/8/layout/hList7#1"/>
    <dgm:cxn modelId="{DA3D73E8-805C-478C-809F-AAC368A509A5}" type="presParOf" srcId="{EBD71030-4A68-4F4D-8678-7F916E736A95}" destId="{53A81753-B058-44AA-B2FF-2A7309A4F940}" srcOrd="2" destOrd="0" presId="urn:microsoft.com/office/officeart/2005/8/layout/hList7#1"/>
    <dgm:cxn modelId="{C9FF7646-05C4-49CC-8643-A23BB4177042}" type="presParOf" srcId="{EBD71030-4A68-4F4D-8678-7F916E736A95}" destId="{33575C5B-F623-4F69-A7C3-F8D7E7D8204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AC4E-4792-4FD6-AC17-94FBE7C07A2A}">
      <dsp:nvSpPr>
        <dsp:cNvPr id="0" name=""/>
        <dsp:cNvSpPr/>
      </dsp:nvSpPr>
      <dsp:spPr>
        <a:xfrm>
          <a:off x="3222" y="102516"/>
          <a:ext cx="3691086" cy="5643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r>
            <a:rPr lang="ru-RU" sz="2300" kern="1200" dirty="0" err="1" smtClean="0"/>
            <a:t>Грід-сайти</a:t>
          </a:r>
          <a:r>
            <a:rPr lang="ru-RU" sz="2300" kern="1200" dirty="0" smtClean="0"/>
            <a:t> УНГ, </a:t>
          </a:r>
          <a:r>
            <a:rPr lang="ru-RU" sz="2300" kern="1200" dirty="0" err="1" smtClean="0"/>
            <a:t>що</a:t>
          </a:r>
          <a:r>
            <a:rPr lang="ru-RU" sz="2300" kern="1200" dirty="0" smtClean="0"/>
            <a:t> не </a:t>
          </a:r>
          <a:r>
            <a:rPr lang="ru-RU" sz="2300" kern="1200" dirty="0" err="1" smtClean="0"/>
            <a:t>пройшли</a:t>
          </a:r>
          <a:r>
            <a:rPr lang="ru-RU" sz="2300" kern="1200" dirty="0" smtClean="0"/>
            <a:t> </a:t>
          </a:r>
          <a:r>
            <a:rPr lang="ru-RU" sz="2300" kern="1200" dirty="0" err="1" smtClean="0"/>
            <a:t>і</a:t>
          </a:r>
          <a:r>
            <a:rPr lang="ru-RU" sz="2300" kern="1200" dirty="0" smtClean="0"/>
            <a:t>  </a:t>
          </a:r>
          <a:r>
            <a:rPr lang="ru-RU" sz="2300" kern="1200" dirty="0" err="1" smtClean="0"/>
            <a:t>не</a:t>
          </a:r>
          <a:r>
            <a:rPr lang="ru-RU" sz="2300" kern="1200" dirty="0" smtClean="0"/>
            <a:t> </a:t>
          </a:r>
          <a:r>
            <a:rPr lang="ru-RU" sz="2300" kern="1200" dirty="0" err="1" smtClean="0"/>
            <a:t>розпочали</a:t>
          </a:r>
          <a:r>
            <a:rPr lang="ru-RU" sz="2300" kern="1200" dirty="0" smtClean="0"/>
            <a:t> </a:t>
          </a:r>
          <a:r>
            <a:rPr lang="ru-RU" sz="2300" kern="1200" dirty="0" err="1" smtClean="0"/>
            <a:t>сертифікацію</a:t>
          </a:r>
          <a:endParaRPr lang="ru-RU" sz="2300" kern="1200" dirty="0"/>
        </a:p>
      </dsp:txBody>
      <dsp:txXfrm>
        <a:off x="3222" y="2359957"/>
        <a:ext cx="3691086" cy="2257440"/>
      </dsp:txXfrm>
    </dsp:sp>
    <dsp:sp modelId="{2B47AA44-AE2A-43CD-BF31-C71FE39C6FF2}">
      <dsp:nvSpPr>
        <dsp:cNvPr id="0" name=""/>
        <dsp:cNvSpPr/>
      </dsp:nvSpPr>
      <dsp:spPr>
        <a:xfrm>
          <a:off x="136508" y="214317"/>
          <a:ext cx="3364602" cy="296661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37962-A677-47E6-8C1B-A4E066905397}">
      <dsp:nvSpPr>
        <dsp:cNvPr id="0" name=""/>
        <dsp:cNvSpPr/>
      </dsp:nvSpPr>
      <dsp:spPr>
        <a:xfrm>
          <a:off x="3805041" y="71437"/>
          <a:ext cx="3691086" cy="5643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ru-RU" sz="2300" kern="1200" dirty="0" smtClean="0"/>
        </a:p>
        <a:p>
          <a:pPr lvl="0" algn="ctr" defTabSz="1022350">
            <a:lnSpc>
              <a:spcPct val="90000"/>
            </a:lnSpc>
            <a:spcBef>
              <a:spcPct val="0"/>
            </a:spcBef>
            <a:spcAft>
              <a:spcPct val="35000"/>
            </a:spcAft>
          </a:pPr>
          <a:r>
            <a:rPr lang="uk-UA" sz="2300" kern="1200" dirty="0" smtClean="0"/>
            <a:t>Сертифіковані </a:t>
          </a:r>
          <a:r>
            <a:rPr lang="uk-UA" sz="2300" kern="1200" dirty="0" err="1" smtClean="0"/>
            <a:t>грід-сайти</a:t>
          </a:r>
          <a:endParaRPr lang="ru-RU" sz="2300" kern="1200" dirty="0"/>
        </a:p>
      </dsp:txBody>
      <dsp:txXfrm>
        <a:off x="3805041" y="2328878"/>
        <a:ext cx="3691086" cy="2257440"/>
      </dsp:txXfrm>
    </dsp:sp>
    <dsp:sp modelId="{33575C5B-F623-4F69-A7C3-F8D7E7D82046}">
      <dsp:nvSpPr>
        <dsp:cNvPr id="0" name=""/>
        <dsp:cNvSpPr/>
      </dsp:nvSpPr>
      <dsp:spPr>
        <a:xfrm>
          <a:off x="3902648" y="206701"/>
          <a:ext cx="3495872" cy="284230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0519E6-455F-4666-A176-B576A5F7EB6D}">
      <dsp:nvSpPr>
        <dsp:cNvPr id="0" name=""/>
        <dsp:cNvSpPr/>
      </dsp:nvSpPr>
      <dsp:spPr>
        <a:xfrm>
          <a:off x="299973" y="4514881"/>
          <a:ext cx="6899402" cy="84654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C792A5-7835-48AB-82B0-F355F343A1C7}" type="datetimeFigureOut">
              <a:rPr lang="ru-RU"/>
              <a:pPr>
                <a:defRPr/>
              </a:pPr>
              <a:t>04.11.2012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376A7C-4326-4002-B287-F350CDE7815A}" type="slidenum">
              <a:rPr lang="ru-RU"/>
              <a:pPr>
                <a:defRPr/>
              </a:pPr>
              <a:t>‹#›</a:t>
            </a:fld>
            <a:endParaRPr lang="ru-RU"/>
          </a:p>
        </p:txBody>
      </p:sp>
    </p:spTree>
    <p:extLst>
      <p:ext uri="{BB962C8B-B14F-4D97-AF65-F5344CB8AC3E}">
        <p14:creationId xmlns:p14="http://schemas.microsoft.com/office/powerpoint/2010/main" val="737252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B60C14-726F-421C-8DB0-C8D8D83ECC31}" type="datetimeFigureOut">
              <a:rPr lang="ru-RU"/>
              <a:pPr>
                <a:defRPr/>
              </a:pPr>
              <a:t>04.11.2012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D8BDEB6-F486-4429-96C9-B74A5DB6581E}" type="slidenum">
              <a:rPr lang="ru-RU"/>
              <a:pPr>
                <a:defRPr/>
              </a:pPr>
              <a:t>‹#›</a:t>
            </a:fld>
            <a:endParaRPr lang="ru-RU"/>
          </a:p>
        </p:txBody>
      </p:sp>
    </p:spTree>
    <p:extLst>
      <p:ext uri="{BB962C8B-B14F-4D97-AF65-F5344CB8AC3E}">
        <p14:creationId xmlns:p14="http://schemas.microsoft.com/office/powerpoint/2010/main" val="3484918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85ACE5-6C45-4804-A312-53C9930A7BEF}"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DF4773-6052-4231-BC40-F8D5D31BEAB2}"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B8FAE6-C3B7-4FD5-AA60-49345E8E4910}"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F28CCE-4441-4E91-A8F8-01964A994269}"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9A7E47-3171-4C94-8FC1-04B91E031881}"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61A76A-BA49-4594-B86F-12F1204AAB11}"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DE12B-C77B-422A-9481-640A5DAB47F2}"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2A0B99-376D-4B2B-B698-EF0444C8D71F}"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70DDCA5-3801-4AD1-9662-EB07FE61ECEF}"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it is now Ukrainian grid infrastructure?   </a:t>
            </a:r>
            <a:endParaRPr lang="uk-UA" smtClean="0"/>
          </a:p>
          <a:p>
            <a:r>
              <a:rPr lang="en-US" smtClean="0"/>
              <a:t>At present we have in Ukraine 36 grid sites. About 10 of them are small (with minimal configuration sufficient to have access to grid and perform locally simple tasks). They have built at the 10 most important scientific centers. Totally UNG has 3940 CPU cores, some clusters have installed graphical processors.  Common hard disks space is about 1 PB.  </a:t>
            </a:r>
            <a:endParaRPr lang="uk-UA" smtClean="0"/>
          </a:p>
        </p:txBody>
      </p:sp>
      <p:sp>
        <p:nvSpPr>
          <p:cNvPr id="4" name="Номер слайда 3"/>
          <p:cNvSpPr>
            <a:spLocks noGrp="1"/>
          </p:cNvSpPr>
          <p:nvPr>
            <p:ph type="sldNum" sz="quarter" idx="5"/>
          </p:nvPr>
        </p:nvSpPr>
        <p:spPr/>
        <p:txBody>
          <a:bodyPr/>
          <a:lstStyle/>
          <a:p>
            <a:pPr>
              <a:defRPr/>
            </a:pPr>
            <a:fld id="{C20A47C0-070B-4937-8769-1C981D957CDD}" type="slidenum">
              <a:rPr lang="uk-UA" smtClean="0"/>
              <a:pPr>
                <a:defRPr/>
              </a:pPr>
              <a:t>6</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We sure that these already existing clusters play role of a nuclei which produce new grid sites and grid users. This year the new cluster will be built at the Odessa University.</a:t>
            </a:r>
            <a:endParaRPr lang="uk-UA" smtClean="0"/>
          </a:p>
        </p:txBody>
      </p:sp>
      <p:sp>
        <p:nvSpPr>
          <p:cNvPr id="4" name="Номер слайда 3"/>
          <p:cNvSpPr>
            <a:spLocks noGrp="1"/>
          </p:cNvSpPr>
          <p:nvPr>
            <p:ph type="sldNum" sz="quarter" idx="5"/>
          </p:nvPr>
        </p:nvSpPr>
        <p:spPr/>
        <p:txBody>
          <a:bodyPr/>
          <a:lstStyle/>
          <a:p>
            <a:pPr>
              <a:defRPr/>
            </a:pPr>
            <a:fld id="{03E0868B-143F-4886-8632-178EA31C9A3C}" type="slidenum">
              <a:rPr lang="uk-UA" smtClean="0"/>
              <a:pPr>
                <a:defRPr/>
              </a:pPr>
              <a:t>7</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One can see just from the names of the institutes that area of interests in grid applications is very expansive. </a:t>
            </a:r>
            <a:endParaRPr lang="uk-UA" smtClean="0"/>
          </a:p>
        </p:txBody>
      </p:sp>
      <p:sp>
        <p:nvSpPr>
          <p:cNvPr id="4" name="Номер слайда 3"/>
          <p:cNvSpPr>
            <a:spLocks noGrp="1"/>
          </p:cNvSpPr>
          <p:nvPr>
            <p:ph type="sldNum" sz="quarter" idx="5"/>
          </p:nvPr>
        </p:nvSpPr>
        <p:spPr/>
        <p:txBody>
          <a:bodyPr/>
          <a:lstStyle/>
          <a:p>
            <a:pPr>
              <a:defRPr/>
            </a:pPr>
            <a:fld id="{38BA44C5-2E05-4C6F-BE43-EFE58C5CFD1C}" type="slidenum">
              <a:rPr lang="uk-UA" smtClean="0"/>
              <a:pPr>
                <a:defRPr/>
              </a:pPr>
              <a:t>8</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D0C5C91-7DA8-41FF-BB56-946E19D717D1}"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360ED5-0C10-4779-8E3D-B3545B48B911}"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5124" name="Номер слайда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C39A9C-6184-475C-9613-D0CF647FE0CB}" type="slidenum">
              <a:rPr lang="ru-RU" smtClean="0"/>
              <a:pPr fontAlgn="base">
                <a:spcBef>
                  <a:spcPct val="0"/>
                </a:spcBef>
                <a:spcAft>
                  <a:spcPct val="0"/>
                </a:spcAft>
                <a:defRPr/>
              </a:pPr>
              <a:t>15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738E638-6793-443E-A77D-D4B5756FC63E}"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45ADC1C-F076-46C4-B116-03488AF5A211}" type="slidenum">
              <a:rPr lang="ru-RU"/>
              <a:pPr>
                <a:defRPr/>
              </a:pPr>
              <a:t>‹#›</a:t>
            </a:fld>
            <a:endParaRPr lang="ru-RU"/>
          </a:p>
        </p:txBody>
      </p:sp>
    </p:spTree>
    <p:extLst>
      <p:ext uri="{BB962C8B-B14F-4D97-AF65-F5344CB8AC3E}">
        <p14:creationId xmlns:p14="http://schemas.microsoft.com/office/powerpoint/2010/main" val="14521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09034C-7F72-4914-A5E3-FCBC3B4FCBFA}"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38CA5A-8BC4-41D2-A944-5B4309079971}" type="slidenum">
              <a:rPr lang="ru-RU"/>
              <a:pPr>
                <a:defRPr/>
              </a:pPr>
              <a:t>‹#›</a:t>
            </a:fld>
            <a:endParaRPr lang="ru-RU"/>
          </a:p>
        </p:txBody>
      </p:sp>
    </p:spTree>
    <p:extLst>
      <p:ext uri="{BB962C8B-B14F-4D97-AF65-F5344CB8AC3E}">
        <p14:creationId xmlns:p14="http://schemas.microsoft.com/office/powerpoint/2010/main" val="260094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E6F9EB-B06A-41D0-AFE7-D5CDBDFED965}"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E82E31-5C94-4844-B278-5B6F41B989DA}" type="slidenum">
              <a:rPr lang="ru-RU"/>
              <a:pPr>
                <a:defRPr/>
              </a:pPr>
              <a:t>‹#›</a:t>
            </a:fld>
            <a:endParaRPr lang="ru-RU"/>
          </a:p>
        </p:txBody>
      </p:sp>
    </p:spTree>
    <p:extLst>
      <p:ext uri="{BB962C8B-B14F-4D97-AF65-F5344CB8AC3E}">
        <p14:creationId xmlns:p14="http://schemas.microsoft.com/office/powerpoint/2010/main" val="194001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F54407-4083-452A-87D3-617898290884}"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E22A27-5306-4737-BB4F-E4A4D7DE6934}" type="slidenum">
              <a:rPr lang="ru-RU"/>
              <a:pPr>
                <a:defRPr/>
              </a:pPr>
              <a:t>‹#›</a:t>
            </a:fld>
            <a:endParaRPr lang="ru-RU"/>
          </a:p>
        </p:txBody>
      </p:sp>
    </p:spTree>
    <p:extLst>
      <p:ext uri="{BB962C8B-B14F-4D97-AF65-F5344CB8AC3E}">
        <p14:creationId xmlns:p14="http://schemas.microsoft.com/office/powerpoint/2010/main" val="400370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DAEEC67-0D78-443A-9080-4A061605B6C7}"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27ECB9-02D9-4CC8-9791-275EA9C73B97}" type="slidenum">
              <a:rPr lang="ru-RU"/>
              <a:pPr>
                <a:defRPr/>
              </a:pPr>
              <a:t>‹#›</a:t>
            </a:fld>
            <a:endParaRPr lang="ru-RU"/>
          </a:p>
        </p:txBody>
      </p:sp>
    </p:spTree>
    <p:extLst>
      <p:ext uri="{BB962C8B-B14F-4D97-AF65-F5344CB8AC3E}">
        <p14:creationId xmlns:p14="http://schemas.microsoft.com/office/powerpoint/2010/main" val="264439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A040FA-E0C8-4739-945E-5AF8D39FFFB5}"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9975DC-4B0B-426B-8A12-EE8928ABBF9B}" type="slidenum">
              <a:rPr lang="ru-RU"/>
              <a:pPr>
                <a:defRPr/>
              </a:pPr>
              <a:t>‹#›</a:t>
            </a:fld>
            <a:endParaRPr lang="ru-RU"/>
          </a:p>
        </p:txBody>
      </p:sp>
    </p:spTree>
    <p:extLst>
      <p:ext uri="{BB962C8B-B14F-4D97-AF65-F5344CB8AC3E}">
        <p14:creationId xmlns:p14="http://schemas.microsoft.com/office/powerpoint/2010/main" val="74014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D291E56-E6FB-4068-A332-4739A6F78899}"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CAB4D8-F366-467F-BE93-E590F4D0AC28}" type="slidenum">
              <a:rPr lang="ru-RU"/>
              <a:pPr>
                <a:defRPr/>
              </a:pPr>
              <a:t>‹#›</a:t>
            </a:fld>
            <a:endParaRPr lang="ru-RU"/>
          </a:p>
        </p:txBody>
      </p:sp>
    </p:spTree>
    <p:extLst>
      <p:ext uri="{BB962C8B-B14F-4D97-AF65-F5344CB8AC3E}">
        <p14:creationId xmlns:p14="http://schemas.microsoft.com/office/powerpoint/2010/main" val="156260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B11967F-CC96-4F7B-8622-2E86EC146A25}"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BE6890-516E-4BF1-895D-DA0A97E0386B}" type="slidenum">
              <a:rPr lang="ru-RU"/>
              <a:pPr>
                <a:defRPr/>
              </a:pPr>
              <a:t>‹#›</a:t>
            </a:fld>
            <a:endParaRPr lang="ru-RU"/>
          </a:p>
        </p:txBody>
      </p:sp>
    </p:spTree>
    <p:extLst>
      <p:ext uri="{BB962C8B-B14F-4D97-AF65-F5344CB8AC3E}">
        <p14:creationId xmlns:p14="http://schemas.microsoft.com/office/powerpoint/2010/main" val="427753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0313C9-42BB-486F-8C40-71E8B73982A0}" type="datetimeFigureOut">
              <a:rPr lang="ru-RU"/>
              <a:pPr>
                <a:defRPr/>
              </a:pPr>
              <a:t>04.11.2012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1347E58-0EB3-4BB7-AE85-35EC41A738AA}" type="slidenum">
              <a:rPr lang="ru-RU"/>
              <a:pPr>
                <a:defRPr/>
              </a:pPr>
              <a:t>‹#›</a:t>
            </a:fld>
            <a:endParaRPr lang="ru-RU"/>
          </a:p>
        </p:txBody>
      </p:sp>
    </p:spTree>
    <p:extLst>
      <p:ext uri="{BB962C8B-B14F-4D97-AF65-F5344CB8AC3E}">
        <p14:creationId xmlns:p14="http://schemas.microsoft.com/office/powerpoint/2010/main" val="2703672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3AB165E-ACFE-4EC5-B75A-B7AEE83FB09E}" type="datetimeFigureOut">
              <a:rPr lang="ru-RU"/>
              <a:pPr>
                <a:defRPr/>
              </a:pPr>
              <a:t>04.11.2012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866873-B379-4BE9-9F35-FD077EDD2197}" type="slidenum">
              <a:rPr lang="ru-RU"/>
              <a:pPr>
                <a:defRPr/>
              </a:pPr>
              <a:t>‹#›</a:t>
            </a:fld>
            <a:endParaRPr lang="ru-RU"/>
          </a:p>
        </p:txBody>
      </p:sp>
    </p:spTree>
    <p:extLst>
      <p:ext uri="{BB962C8B-B14F-4D97-AF65-F5344CB8AC3E}">
        <p14:creationId xmlns:p14="http://schemas.microsoft.com/office/powerpoint/2010/main" val="99719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23B4A78-47BF-4E7F-A5E4-5C027A88C9EE}" type="datetimeFigureOut">
              <a:rPr lang="ru-RU"/>
              <a:pPr>
                <a:defRPr/>
              </a:pPr>
              <a:t>04.11.2012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B66D49B-AABA-423C-97E7-88C37D59B37A}" type="slidenum">
              <a:rPr lang="ru-RU"/>
              <a:pPr>
                <a:defRPr/>
              </a:pPr>
              <a:t>‹#›</a:t>
            </a:fld>
            <a:endParaRPr lang="ru-RU"/>
          </a:p>
        </p:txBody>
      </p:sp>
    </p:spTree>
    <p:extLst>
      <p:ext uri="{BB962C8B-B14F-4D97-AF65-F5344CB8AC3E}">
        <p14:creationId xmlns:p14="http://schemas.microsoft.com/office/powerpoint/2010/main" val="211453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1B2C063F-DBE3-4D0F-920A-7E83099B830B}" type="datetimeFigureOut">
              <a:rPr lang="ru-RU"/>
              <a:pPr>
                <a:defRPr/>
              </a:pPr>
              <a:t>04.11.2012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26602C0-FF16-484E-8B53-2A0E22DD3F2B}" type="slidenum">
              <a:rPr lang="ru-RU"/>
              <a:pPr>
                <a:defRPr/>
              </a:pPr>
              <a:t>‹#›</a:t>
            </a:fld>
            <a:endParaRPr lang="ru-RU"/>
          </a:p>
        </p:txBody>
      </p:sp>
    </p:spTree>
    <p:extLst>
      <p:ext uri="{BB962C8B-B14F-4D97-AF65-F5344CB8AC3E}">
        <p14:creationId xmlns:p14="http://schemas.microsoft.com/office/powerpoint/2010/main" val="18515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611CB2-FA85-4328-9383-48E80F92C590}"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A11846-FCB4-4315-8846-4114D2055DD5}" type="slidenum">
              <a:rPr lang="ru-RU"/>
              <a:pPr>
                <a:defRPr/>
              </a:pPr>
              <a:t>‹#›</a:t>
            </a:fld>
            <a:endParaRPr lang="ru-RU"/>
          </a:p>
        </p:txBody>
      </p:sp>
    </p:spTree>
    <p:extLst>
      <p:ext uri="{BB962C8B-B14F-4D97-AF65-F5344CB8AC3E}">
        <p14:creationId xmlns:p14="http://schemas.microsoft.com/office/powerpoint/2010/main" val="643309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81E271-4482-4A8F-8BDB-E649803C688F}"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9F1779-1647-4A68-8F13-33A98C873B20}" type="slidenum">
              <a:rPr lang="ru-RU"/>
              <a:pPr>
                <a:defRPr/>
              </a:pPr>
              <a:t>‹#›</a:t>
            </a:fld>
            <a:endParaRPr lang="ru-RU"/>
          </a:p>
        </p:txBody>
      </p:sp>
    </p:spTree>
    <p:extLst>
      <p:ext uri="{BB962C8B-B14F-4D97-AF65-F5344CB8AC3E}">
        <p14:creationId xmlns:p14="http://schemas.microsoft.com/office/powerpoint/2010/main" val="111649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6CA1C7-CECB-4BBF-AA06-7290791DACDB}"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A639D0-4777-4D69-AF6B-0E2D27EB825D}" type="slidenum">
              <a:rPr lang="ru-RU"/>
              <a:pPr>
                <a:defRPr/>
              </a:pPr>
              <a:t>‹#›</a:t>
            </a:fld>
            <a:endParaRPr lang="ru-RU"/>
          </a:p>
        </p:txBody>
      </p:sp>
    </p:spTree>
    <p:extLst>
      <p:ext uri="{BB962C8B-B14F-4D97-AF65-F5344CB8AC3E}">
        <p14:creationId xmlns:p14="http://schemas.microsoft.com/office/powerpoint/2010/main" val="1054843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6B1ACA-8D35-4667-9113-F9359DF5D5E6}"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74A16F-29D8-46DE-BA13-7C28CAABCBD2}" type="slidenum">
              <a:rPr lang="ru-RU"/>
              <a:pPr>
                <a:defRPr/>
              </a:pPr>
              <a:t>‹#›</a:t>
            </a:fld>
            <a:endParaRPr lang="ru-RU"/>
          </a:p>
        </p:txBody>
      </p:sp>
    </p:spTree>
    <p:extLst>
      <p:ext uri="{BB962C8B-B14F-4D97-AF65-F5344CB8AC3E}">
        <p14:creationId xmlns:p14="http://schemas.microsoft.com/office/powerpoint/2010/main" val="2643231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61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C1868918-3F5F-4CF3-AF42-1B7B8EAACCB7}" type="datetimeFigureOut">
              <a:rPr lang="ru-RU"/>
              <a:pPr>
                <a:defRPr/>
              </a:pPr>
              <a:t>04.11.2012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F5A4CC7-7F48-48AF-A532-76A2EF3542E4}" type="slidenum">
              <a:rPr lang="ru-RU"/>
              <a:pPr>
                <a:defRPr/>
              </a:pPr>
              <a:t>‹#›</a:t>
            </a:fld>
            <a:endParaRPr lang="ru-RU"/>
          </a:p>
        </p:txBody>
      </p:sp>
    </p:spTree>
    <p:extLst>
      <p:ext uri="{BB962C8B-B14F-4D97-AF65-F5344CB8AC3E}">
        <p14:creationId xmlns:p14="http://schemas.microsoft.com/office/powerpoint/2010/main" val="347294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B2206EB-8D60-4FBC-A297-E1F7EA8547BD}" type="datetime1">
              <a:rPr lang="en-US"/>
              <a:pPr>
                <a:defRPr/>
              </a:pPr>
              <a:t>11/4/2012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EGI-InSPIRE Opening Plenary</a:t>
            </a:r>
          </a:p>
        </p:txBody>
      </p:sp>
      <p:sp>
        <p:nvSpPr>
          <p:cNvPr id="5" name="Slide Number Placeholder 5"/>
          <p:cNvSpPr>
            <a:spLocks noGrp="1"/>
          </p:cNvSpPr>
          <p:nvPr>
            <p:ph type="sldNum" sz="quarter" idx="12"/>
          </p:nvPr>
        </p:nvSpPr>
        <p:spPr/>
        <p:txBody>
          <a:bodyPr/>
          <a:lstStyle>
            <a:lvl1pPr>
              <a:defRPr/>
            </a:lvl1pPr>
          </a:lstStyle>
          <a:p>
            <a:pPr>
              <a:defRPr/>
            </a:pPr>
            <a:fld id="{BDEE868E-397F-49BE-B7D8-A8EC61FC418E}" type="slidenum">
              <a:rPr lang="en-US"/>
              <a:pPr>
                <a:defRPr/>
              </a:pPr>
              <a:t>‹#›</a:t>
            </a:fld>
            <a:endParaRPr lang="en-US" dirty="0"/>
          </a:p>
        </p:txBody>
      </p:sp>
    </p:spTree>
    <p:extLst>
      <p:ext uri="{BB962C8B-B14F-4D97-AF65-F5344CB8AC3E}">
        <p14:creationId xmlns:p14="http://schemas.microsoft.com/office/powerpoint/2010/main" val="3837243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6858000"/>
          </a:xfrm>
          <a:prstGeom prst="rect">
            <a:avLst/>
          </a:prstGeom>
          <a:solidFill>
            <a:schemeClr val="bg1">
              <a:alpha val="50980"/>
            </a:schemeClr>
          </a:solidFill>
          <a:ln w="9525">
            <a:noFill/>
            <a:miter lim="800000"/>
            <a:headEnd/>
            <a:tailEnd/>
          </a:ln>
        </p:spPr>
        <p:txBody>
          <a:bodyPr wrap="none" anchor="ctr"/>
          <a:lstStyle/>
          <a:p>
            <a:pPr algn="ctr">
              <a:defRPr/>
            </a:pPr>
            <a:endParaRPr lang="en-US"/>
          </a:p>
        </p:txBody>
      </p:sp>
      <p:pic>
        <p:nvPicPr>
          <p:cNvPr id="5" name="Picture 15" descr="t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146050"/>
            <a:ext cx="5651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113"/>
            <a:ext cx="12715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1214422"/>
            <a:ext cx="8229600" cy="4911741"/>
          </a:xfrm>
        </p:spPr>
        <p:txBody>
          <a:bodyPr/>
          <a:lstStyle>
            <a:lvl1pPr>
              <a:defRPr sz="2400">
                <a:solidFill>
                  <a:srgbClr val="000099"/>
                </a:solidFill>
              </a:defRPr>
            </a:lvl1pPr>
            <a:lvl2pPr>
              <a:defRPr sz="2400">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2" name="1 Título"/>
          <p:cNvSpPr>
            <a:spLocks noGrp="1"/>
          </p:cNvSpPr>
          <p:nvPr>
            <p:ph type="title"/>
          </p:nvPr>
        </p:nvSpPr>
        <p:spPr>
          <a:xfrm>
            <a:off x="1174635" y="138086"/>
            <a:ext cx="6643734" cy="571504"/>
          </a:xfrm>
        </p:spPr>
        <p:txBody>
          <a:bodyPr>
            <a:noAutofit/>
          </a:bodyPr>
          <a:lstStyle>
            <a:lvl1pPr algn="l">
              <a:defRPr sz="3200" b="1">
                <a:ln>
                  <a:noFill/>
                </a:ln>
                <a:solidFill>
                  <a:srgbClr val="C00000"/>
                </a:solidFill>
                <a:effectLst/>
                <a:latin typeface="Arial" pitchFamily="34" charset="0"/>
                <a:cs typeface="Arial" pitchFamily="34" charset="0"/>
              </a:defRPr>
            </a:lvl1pPr>
          </a:lstStyle>
          <a:p>
            <a:r>
              <a:rPr lang="ru-RU" dirty="0" smtClean="0"/>
              <a:t>Образец заголовка</a:t>
            </a:r>
            <a:endParaRPr lang="uk-UA" dirty="0"/>
          </a:p>
        </p:txBody>
      </p:sp>
      <p:sp>
        <p:nvSpPr>
          <p:cNvPr id="7" name="3 Marcador de fecha"/>
          <p:cNvSpPr>
            <a:spLocks noGrp="1"/>
          </p:cNvSpPr>
          <p:nvPr>
            <p:ph type="dt" sz="half" idx="10"/>
          </p:nvPr>
        </p:nvSpPr>
        <p:spPr/>
        <p:txBody>
          <a:bodyPr/>
          <a:lstStyle>
            <a:lvl1pPr>
              <a:defRPr/>
            </a:lvl1pPr>
          </a:lstStyle>
          <a:p>
            <a:pPr>
              <a:defRPr/>
            </a:pPr>
            <a:fld id="{0FD5F6F7-7CB9-4699-BCB6-7347F42AE9CB}" type="datetime1">
              <a:rPr lang="ru-RU"/>
              <a:pPr>
                <a:defRPr/>
              </a:pPr>
              <a:t>04.11.2012</a:t>
            </a:fld>
            <a:endParaRPr lang="uk-UA"/>
          </a:p>
        </p:txBody>
      </p:sp>
      <p:sp>
        <p:nvSpPr>
          <p:cNvPr id="8" name="4 Marcador de pie de página"/>
          <p:cNvSpPr>
            <a:spLocks noGrp="1"/>
          </p:cNvSpPr>
          <p:nvPr>
            <p:ph type="ftr" sz="quarter" idx="11"/>
          </p:nvPr>
        </p:nvSpPr>
        <p:spPr/>
        <p:txBody>
          <a:bodyPr/>
          <a:lstStyle>
            <a:lvl1pPr>
              <a:defRPr/>
            </a:lvl1pPr>
          </a:lstStyle>
          <a:p>
            <a:pPr>
              <a:defRPr/>
            </a:pPr>
            <a:r>
              <a:rPr lang="ro-RO"/>
              <a:t>Ukrainian National Grid</a:t>
            </a:r>
            <a:endParaRPr lang="uk-UA"/>
          </a:p>
        </p:txBody>
      </p:sp>
      <p:sp>
        <p:nvSpPr>
          <p:cNvPr id="9" name="5 Marcador de número de diapositiva"/>
          <p:cNvSpPr>
            <a:spLocks noGrp="1"/>
          </p:cNvSpPr>
          <p:nvPr>
            <p:ph type="sldNum" sz="quarter" idx="12"/>
          </p:nvPr>
        </p:nvSpPr>
        <p:spPr/>
        <p:txBody>
          <a:bodyPr/>
          <a:lstStyle>
            <a:lvl1pPr>
              <a:defRPr/>
            </a:lvl1pPr>
          </a:lstStyle>
          <a:p>
            <a:pPr>
              <a:defRPr/>
            </a:pPr>
            <a:fld id="{D4169D24-6F72-4414-9DEC-FD0AE3044A28}" type="slidenum">
              <a:rPr lang="uk-UA"/>
              <a:pPr>
                <a:defRPr/>
              </a:pPr>
              <a:t>‹#›</a:t>
            </a:fld>
            <a:endParaRPr lang="uk-UA"/>
          </a:p>
        </p:txBody>
      </p:sp>
    </p:spTree>
    <p:extLst>
      <p:ext uri="{BB962C8B-B14F-4D97-AF65-F5344CB8AC3E}">
        <p14:creationId xmlns:p14="http://schemas.microsoft.com/office/powerpoint/2010/main" val="228277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F9FCDCF1-4C4A-4272-A867-631379BF0F38}" type="datetimeFigureOut">
              <a:rPr lang="uk-UA"/>
              <a:pPr>
                <a:defRPr/>
              </a:pPr>
              <a:t>04.11.2012</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7B1B7C7-9154-4005-9C31-EB14A31730A6}" type="slidenum">
              <a:rPr lang="uk-UA"/>
              <a:pPr>
                <a:defRPr/>
              </a:pPr>
              <a:t>‹#›</a:t>
            </a:fld>
            <a:endParaRPr lang="uk-UA"/>
          </a:p>
        </p:txBody>
      </p:sp>
    </p:spTree>
    <p:extLst>
      <p:ext uri="{BB962C8B-B14F-4D97-AF65-F5344CB8AC3E}">
        <p14:creationId xmlns:p14="http://schemas.microsoft.com/office/powerpoint/2010/main" val="3684029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A22537BA-7882-4E9D-BFB9-A24C7566BB71}" type="datetimeFigureOut">
              <a:rPr lang="uk-UA"/>
              <a:pPr>
                <a:defRPr/>
              </a:pPr>
              <a:t>04.11.2012</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7716720-5412-4A35-8B73-74AA25B7F320}" type="slidenum">
              <a:rPr lang="uk-UA"/>
              <a:pPr>
                <a:defRPr/>
              </a:pPr>
              <a:t>‹#›</a:t>
            </a:fld>
            <a:endParaRPr lang="uk-UA"/>
          </a:p>
        </p:txBody>
      </p:sp>
    </p:spTree>
    <p:extLst>
      <p:ext uri="{BB962C8B-B14F-4D97-AF65-F5344CB8AC3E}">
        <p14:creationId xmlns:p14="http://schemas.microsoft.com/office/powerpoint/2010/main" val="167981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172B50-5BC5-4C19-9BE8-1EFC8A14B94E}"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6D83F3-9EAD-4865-B9AB-963D3D458065}" type="slidenum">
              <a:rPr lang="ru-RU"/>
              <a:pPr>
                <a:defRPr/>
              </a:pPr>
              <a:t>‹#›</a:t>
            </a:fld>
            <a:endParaRPr lang="ru-RU"/>
          </a:p>
        </p:txBody>
      </p:sp>
    </p:spTree>
    <p:extLst>
      <p:ext uri="{BB962C8B-B14F-4D97-AF65-F5344CB8AC3E}">
        <p14:creationId xmlns:p14="http://schemas.microsoft.com/office/powerpoint/2010/main" val="2897348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44D49A-9522-42EE-BADE-595F61A98110}" type="datetimeFigureOut">
              <a:rPr lang="uk-UA"/>
              <a:pPr>
                <a:defRPr/>
              </a:pPr>
              <a:t>04.11.2012</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ACE05F8-E0C1-4487-97ED-0280939B764B}" type="slidenum">
              <a:rPr lang="uk-UA"/>
              <a:pPr>
                <a:defRPr/>
              </a:pPr>
              <a:t>‹#›</a:t>
            </a:fld>
            <a:endParaRPr lang="uk-UA"/>
          </a:p>
        </p:txBody>
      </p:sp>
    </p:spTree>
    <p:extLst>
      <p:ext uri="{BB962C8B-B14F-4D97-AF65-F5344CB8AC3E}">
        <p14:creationId xmlns:p14="http://schemas.microsoft.com/office/powerpoint/2010/main" val="760656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1D82A42E-14D0-4F92-B01C-798D647ACB5A}" type="datetimeFigureOut">
              <a:rPr lang="uk-UA"/>
              <a:pPr>
                <a:defRPr/>
              </a:pPr>
              <a:t>04.11.2012</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FF6D9041-74FA-4D90-9607-ABA31F1CA5D2}" type="slidenum">
              <a:rPr lang="uk-UA"/>
              <a:pPr>
                <a:defRPr/>
              </a:pPr>
              <a:t>‹#›</a:t>
            </a:fld>
            <a:endParaRPr lang="uk-UA"/>
          </a:p>
        </p:txBody>
      </p:sp>
    </p:spTree>
    <p:extLst>
      <p:ext uri="{BB962C8B-B14F-4D97-AF65-F5344CB8AC3E}">
        <p14:creationId xmlns:p14="http://schemas.microsoft.com/office/powerpoint/2010/main" val="692461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9AFF899E-B916-4B66-A2A3-C00ECDED70F7}" type="datetimeFigureOut">
              <a:rPr lang="uk-UA"/>
              <a:pPr>
                <a:defRPr/>
              </a:pPr>
              <a:t>04.11.2012</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FDD22F32-AEE1-4DEB-BF25-75E80E28A475}" type="slidenum">
              <a:rPr lang="uk-UA"/>
              <a:pPr>
                <a:defRPr/>
              </a:pPr>
              <a:t>‹#›</a:t>
            </a:fld>
            <a:endParaRPr lang="uk-UA"/>
          </a:p>
        </p:txBody>
      </p:sp>
    </p:spTree>
    <p:extLst>
      <p:ext uri="{BB962C8B-B14F-4D97-AF65-F5344CB8AC3E}">
        <p14:creationId xmlns:p14="http://schemas.microsoft.com/office/powerpoint/2010/main" val="413217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6B09AC04-3D09-486A-8EDD-803B0E9CE519}" type="datetimeFigureOut">
              <a:rPr lang="uk-UA"/>
              <a:pPr>
                <a:defRPr/>
              </a:pPr>
              <a:t>04.11.2012</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EFD10385-C4F2-47CE-A8A7-C4939FF152C0}" type="slidenum">
              <a:rPr lang="uk-UA"/>
              <a:pPr>
                <a:defRPr/>
              </a:pPr>
              <a:t>‹#›</a:t>
            </a:fld>
            <a:endParaRPr lang="uk-UA"/>
          </a:p>
        </p:txBody>
      </p:sp>
    </p:spTree>
    <p:extLst>
      <p:ext uri="{BB962C8B-B14F-4D97-AF65-F5344CB8AC3E}">
        <p14:creationId xmlns:p14="http://schemas.microsoft.com/office/powerpoint/2010/main" val="2344025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6CB2E0D-00C1-40D4-B34D-8FDBE625157E}" type="datetimeFigureOut">
              <a:rPr lang="uk-UA"/>
              <a:pPr>
                <a:defRPr/>
              </a:pPr>
              <a:t>04.11.2012</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86C00522-1C00-472B-9CB8-E1173561B17B}" type="slidenum">
              <a:rPr lang="uk-UA"/>
              <a:pPr>
                <a:defRPr/>
              </a:pPr>
              <a:t>‹#›</a:t>
            </a:fld>
            <a:endParaRPr lang="uk-UA"/>
          </a:p>
        </p:txBody>
      </p:sp>
    </p:spTree>
    <p:extLst>
      <p:ext uri="{BB962C8B-B14F-4D97-AF65-F5344CB8AC3E}">
        <p14:creationId xmlns:p14="http://schemas.microsoft.com/office/powerpoint/2010/main" val="3808582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7BAF7C-B29F-4347-9885-5D9353212667}" type="datetimeFigureOut">
              <a:rPr lang="uk-UA"/>
              <a:pPr>
                <a:defRPr/>
              </a:pPr>
              <a:t>04.11.2012</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32122D6C-06C9-4E05-8C0D-7BE18AB47C2B}" type="slidenum">
              <a:rPr lang="uk-UA"/>
              <a:pPr>
                <a:defRPr/>
              </a:pPr>
              <a:t>‹#›</a:t>
            </a:fld>
            <a:endParaRPr lang="uk-UA"/>
          </a:p>
        </p:txBody>
      </p:sp>
    </p:spTree>
    <p:extLst>
      <p:ext uri="{BB962C8B-B14F-4D97-AF65-F5344CB8AC3E}">
        <p14:creationId xmlns:p14="http://schemas.microsoft.com/office/powerpoint/2010/main" val="1068251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5A41065-C29C-428D-9025-8E451905AD3F}" type="datetimeFigureOut">
              <a:rPr lang="uk-UA"/>
              <a:pPr>
                <a:defRPr/>
              </a:pPr>
              <a:t>04.11.2012</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9DB4B95F-14A5-4CE8-9FB0-AF0C5A8E2E38}" type="slidenum">
              <a:rPr lang="uk-UA"/>
              <a:pPr>
                <a:defRPr/>
              </a:pPr>
              <a:t>‹#›</a:t>
            </a:fld>
            <a:endParaRPr lang="uk-UA"/>
          </a:p>
        </p:txBody>
      </p:sp>
    </p:spTree>
    <p:extLst>
      <p:ext uri="{BB962C8B-B14F-4D97-AF65-F5344CB8AC3E}">
        <p14:creationId xmlns:p14="http://schemas.microsoft.com/office/powerpoint/2010/main" val="293446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F1189911-6109-4D45-A90A-832789CC0D6D}" type="datetimeFigureOut">
              <a:rPr lang="uk-UA"/>
              <a:pPr>
                <a:defRPr/>
              </a:pPr>
              <a:t>04.11.2012</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B655D4A-D60E-48E9-A878-EF1638C05BF1}" type="slidenum">
              <a:rPr lang="uk-UA"/>
              <a:pPr>
                <a:defRPr/>
              </a:pPr>
              <a:t>‹#›</a:t>
            </a:fld>
            <a:endParaRPr lang="uk-UA"/>
          </a:p>
        </p:txBody>
      </p:sp>
    </p:spTree>
    <p:extLst>
      <p:ext uri="{BB962C8B-B14F-4D97-AF65-F5344CB8AC3E}">
        <p14:creationId xmlns:p14="http://schemas.microsoft.com/office/powerpoint/2010/main" val="4115796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53F36D32-1E5C-4DD9-B91C-02976BEF3ADE}" type="datetimeFigureOut">
              <a:rPr lang="uk-UA"/>
              <a:pPr>
                <a:defRPr/>
              </a:pPr>
              <a:t>04.11.2012</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8C26F00-2FD6-45DB-AC70-D33281C885EE}" type="slidenum">
              <a:rPr lang="uk-UA"/>
              <a:pPr>
                <a:defRPr/>
              </a:pPr>
              <a:t>‹#›</a:t>
            </a:fld>
            <a:endParaRPr lang="uk-UA"/>
          </a:p>
        </p:txBody>
      </p:sp>
    </p:spTree>
    <p:extLst>
      <p:ext uri="{BB962C8B-B14F-4D97-AF65-F5344CB8AC3E}">
        <p14:creationId xmlns:p14="http://schemas.microsoft.com/office/powerpoint/2010/main" val="3308056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TextBox 3"/>
          <p:cNvSpPr txBox="1"/>
          <p:nvPr userDrawn="1"/>
        </p:nvSpPr>
        <p:spPr>
          <a:xfrm>
            <a:off x="5930900" y="0"/>
            <a:ext cx="3213100" cy="554038"/>
          </a:xfrm>
          <a:prstGeom prst="rect">
            <a:avLst/>
          </a:prstGeom>
          <a:noFill/>
          <a:effectLst>
            <a:outerShdw blurRad="50800" dist="38100" dir="10800000" algn="r" rotWithShape="0">
              <a:prstClr val="black">
                <a:alpha val="40000"/>
              </a:prstClr>
            </a:outerShdw>
          </a:effectLst>
        </p:spPr>
        <p:txBody>
          <a:bodyPr>
            <a:spAutoFit/>
          </a:bodyPr>
          <a:lstStyle/>
          <a:p>
            <a:pPr fontAlgn="auto">
              <a:spcBef>
                <a:spcPts val="0"/>
              </a:spcBef>
              <a:spcAft>
                <a:spcPts val="0"/>
              </a:spcAft>
              <a:defRPr/>
            </a:pPr>
            <a:r>
              <a:rPr lang="uk-UA" sz="1000" b="1" spc="150" dirty="0">
                <a:ln w="11430"/>
                <a:solidFill>
                  <a:srgbClr val="F8F8F8"/>
                </a:solidFill>
                <a:effectLst>
                  <a:outerShdw blurRad="25400" algn="tl" rotWithShape="0">
                    <a:srgbClr val="000000">
                      <a:alpha val="43000"/>
                    </a:srgbClr>
                  </a:outerShdw>
                </a:effectLst>
                <a:latin typeface="+mn-lt"/>
                <a:cs typeface="+mn-cs"/>
              </a:rPr>
              <a:t>Державна цільова  науково-технічна програма впровадження і застосування  </a:t>
            </a:r>
            <a:r>
              <a:rPr lang="uk-UA" sz="1000" b="1" spc="150" dirty="0" err="1">
                <a:ln w="11430"/>
                <a:solidFill>
                  <a:srgbClr val="F8F8F8"/>
                </a:solidFill>
                <a:effectLst>
                  <a:outerShdw blurRad="25400" algn="tl" rotWithShape="0">
                    <a:srgbClr val="000000">
                      <a:alpha val="43000"/>
                    </a:srgbClr>
                  </a:outerShdw>
                </a:effectLst>
                <a:latin typeface="+mn-lt"/>
                <a:cs typeface="+mn-cs"/>
              </a:rPr>
              <a:t>грід-</a:t>
            </a:r>
            <a:r>
              <a:rPr lang="uk-UA" sz="1000" b="1" spc="150" dirty="0">
                <a:ln w="11430"/>
                <a:solidFill>
                  <a:srgbClr val="F8F8F8"/>
                </a:solidFill>
                <a:effectLst>
                  <a:outerShdw blurRad="25400" algn="tl" rotWithShape="0">
                    <a:srgbClr val="000000">
                      <a:alpha val="43000"/>
                    </a:srgbClr>
                  </a:outerShdw>
                </a:effectLst>
                <a:latin typeface="+mn-lt"/>
                <a:cs typeface="+mn-cs"/>
              </a:rPr>
              <a:t> технологій на 2009-2013  роки</a:t>
            </a:r>
            <a:endParaRPr lang="ru-RU" sz="1000" b="1" spc="150" dirty="0">
              <a:ln w="11430"/>
              <a:solidFill>
                <a:srgbClr val="F8F8F8"/>
              </a:solidFill>
              <a:effectLst>
                <a:outerShdw blurRad="25400" algn="tl" rotWithShape="0">
                  <a:srgbClr val="000000">
                    <a:alpha val="43000"/>
                  </a:srgbClr>
                </a:outerShdw>
              </a:effectLst>
              <a:latin typeface="+mn-lt"/>
              <a:cs typeface="+mn-cs"/>
            </a:endParaRPr>
          </a:p>
        </p:txBody>
      </p:sp>
      <p:sp>
        <p:nvSpPr>
          <p:cNvPr id="5" name="Прямоугольник 4"/>
          <p:cNvSpPr/>
          <p:nvPr userDrawn="1"/>
        </p:nvSpPr>
        <p:spPr>
          <a:xfrm>
            <a:off x="0" y="6308725"/>
            <a:ext cx="9144000" cy="5492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6" name="TextBox 5"/>
          <p:cNvSpPr txBox="1"/>
          <p:nvPr userDrawn="1"/>
        </p:nvSpPr>
        <p:spPr>
          <a:xfrm>
            <a:off x="35496" y="6642556"/>
            <a:ext cx="2880320" cy="21544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uk-UA" sz="8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Постанова КМ України №1020 23.09.09</a:t>
            </a:r>
          </a:p>
        </p:txBody>
      </p:sp>
      <p:sp>
        <p:nvSpPr>
          <p:cNvPr id="7" name="TextBox 6"/>
          <p:cNvSpPr txBox="1"/>
          <p:nvPr userDrawn="1"/>
        </p:nvSpPr>
        <p:spPr>
          <a:xfrm>
            <a:off x="7280253" y="6625594"/>
            <a:ext cx="1800200" cy="2308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en-US"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http://grid.nas.gov.ua</a:t>
            </a:r>
            <a:endParaRPr lang="ru-RU"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endParaRPr>
          </a:p>
        </p:txBody>
      </p:sp>
      <p:pic>
        <p:nvPicPr>
          <p:cNvPr id="8" name="Объект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25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a:spLocks noGrp="1"/>
          </p:cNvSpPr>
          <p:nvPr>
            <p:ph type="title"/>
          </p:nvPr>
        </p:nvSpPr>
        <p:spPr>
          <a:xfrm>
            <a:off x="1968500" y="0"/>
            <a:ext cx="3962400" cy="1008063"/>
          </a:xfrm>
        </p:spPr>
        <p:txBody>
          <a:bodyPr/>
          <a:lstStyle/>
          <a:p>
            <a:endParaRPr lang="uk-UA" smtClean="0"/>
          </a:p>
        </p:txBody>
      </p:sp>
      <p:sp>
        <p:nvSpPr>
          <p:cNvPr id="9" name="Дата 18"/>
          <p:cNvSpPr>
            <a:spLocks noGrp="1"/>
          </p:cNvSpPr>
          <p:nvPr>
            <p:ph type="dt" sz="quarter" idx="10"/>
          </p:nvPr>
        </p:nvSpPr>
        <p:spPr bwMode="auto">
          <a:extLst/>
        </p:spPr>
        <p:txBody>
          <a:bodyPr wrap="square" numCol="1" anchorCtr="0" compatLnSpc="1">
            <a:prstTxWarp prst="textNoShape">
              <a:avLst/>
            </a:prstTxWarp>
          </a:bodyPr>
          <a:lstStyle>
            <a:lvl1pPr>
              <a:defRPr>
                <a:solidFill>
                  <a:srgbClr val="898989"/>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0ED2F3C-27F2-4C7D-9660-3ECA2BBA7E6F}" type="datetime1">
              <a:rPr lang="ru-RU"/>
              <a:pPr>
                <a:defRPr/>
              </a:pPr>
              <a:t>04.11.2012</a:t>
            </a:fld>
            <a:endParaRPr lang="ru-RU"/>
          </a:p>
        </p:txBody>
      </p:sp>
      <p:sp>
        <p:nvSpPr>
          <p:cNvPr id="10" name="Нижний колонтитул 17"/>
          <p:cNvSpPr>
            <a:spLocks noGrp="1"/>
          </p:cNvSpPr>
          <p:nvPr>
            <p:ph type="ftr" sz="quarter" idx="11"/>
          </p:nvPr>
        </p:nvSpPr>
        <p:spPr bwMode="auto">
          <a:extLst/>
        </p:spPr>
        <p:txBody>
          <a:bodyPr wrap="square" numCol="1" anchorCtr="0" compatLnSpc="1">
            <a:prstTxWarp prst="textNoShape">
              <a:avLst/>
            </a:prstTxWarp>
          </a:bodyPr>
          <a:lstStyle>
            <a:lvl1pPr>
              <a:defRPr>
                <a:solidFill>
                  <a:srgbClr val="898989"/>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a:t>Верхний колонтитул</a:t>
            </a:r>
          </a:p>
        </p:txBody>
      </p:sp>
      <p:sp>
        <p:nvSpPr>
          <p:cNvPr id="12" name="Номер слайда 19"/>
          <p:cNvSpPr>
            <a:spLocks noGrp="1"/>
          </p:cNvSpPr>
          <p:nvPr>
            <p:ph type="sldNum" sz="quarter" idx="12"/>
          </p:nvPr>
        </p:nvSpPr>
        <p:spPr bwMode="auto">
          <a:extLst/>
        </p:spPr>
        <p:txBody>
          <a:bodyPr wrap="square" numCol="1" anchorCtr="0" compatLnSpc="1">
            <a:prstTxWarp prst="textNoShape">
              <a:avLst/>
            </a:prstTxWarp>
          </a:bodyPr>
          <a:lstStyle>
            <a:lvl1pPr>
              <a:defRPr>
                <a:solidFill>
                  <a:srgbClr val="898989"/>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0EB18889-5033-416A-B94B-F43C7BE5A508}" type="slidenum">
              <a:rPr lang="ru-RU"/>
              <a:pPr>
                <a:defRPr/>
              </a:pPr>
              <a:t>‹#›</a:t>
            </a:fld>
            <a:endParaRPr lang="ru-RU"/>
          </a:p>
        </p:txBody>
      </p:sp>
    </p:spTree>
    <p:extLst>
      <p:ext uri="{BB962C8B-B14F-4D97-AF65-F5344CB8AC3E}">
        <p14:creationId xmlns:p14="http://schemas.microsoft.com/office/powerpoint/2010/main" val="415171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756E2BA-CA10-48EA-916E-36C736EC44EE}" type="datetimeFigureOut">
              <a:rPr lang="ru-RU"/>
              <a:pPr>
                <a:defRPr/>
              </a:pPr>
              <a:t>04.11.2012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023ADC-7DF3-499D-BE21-06EB7DF5EDD1}" type="slidenum">
              <a:rPr lang="ru-RU"/>
              <a:pPr>
                <a:defRPr/>
              </a:pPr>
              <a:t>‹#›</a:t>
            </a:fld>
            <a:endParaRPr lang="ru-RU"/>
          </a:p>
        </p:txBody>
      </p:sp>
    </p:spTree>
    <p:extLst>
      <p:ext uri="{BB962C8B-B14F-4D97-AF65-F5344CB8AC3E}">
        <p14:creationId xmlns:p14="http://schemas.microsoft.com/office/powerpoint/2010/main" val="514309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TextBox 3"/>
          <p:cNvSpPr txBox="1"/>
          <p:nvPr userDrawn="1"/>
        </p:nvSpPr>
        <p:spPr>
          <a:xfrm>
            <a:off x="5930900" y="0"/>
            <a:ext cx="3213100" cy="554038"/>
          </a:xfrm>
          <a:prstGeom prst="rect">
            <a:avLst/>
          </a:prstGeom>
          <a:noFill/>
          <a:effectLst>
            <a:outerShdw blurRad="50800" dist="38100" dir="10800000" algn="r" rotWithShape="0">
              <a:prstClr val="black">
                <a:alpha val="40000"/>
              </a:prstClr>
            </a:outerShdw>
          </a:effectLst>
        </p:spPr>
        <p:txBody>
          <a:bodyPr>
            <a:spAutoFit/>
          </a:bodyPr>
          <a:lstStyle/>
          <a:p>
            <a:pPr fontAlgn="auto">
              <a:spcBef>
                <a:spcPts val="0"/>
              </a:spcBef>
              <a:spcAft>
                <a:spcPts val="0"/>
              </a:spcAft>
              <a:defRPr/>
            </a:pPr>
            <a:r>
              <a:rPr lang="uk-UA" sz="1000" b="1" spc="150" dirty="0">
                <a:ln w="11430"/>
                <a:solidFill>
                  <a:srgbClr val="F8F8F8"/>
                </a:solidFill>
                <a:effectLst>
                  <a:outerShdw blurRad="25400" algn="tl" rotWithShape="0">
                    <a:srgbClr val="000000">
                      <a:alpha val="43000"/>
                    </a:srgbClr>
                  </a:outerShdw>
                </a:effectLst>
                <a:latin typeface="+mn-lt"/>
                <a:cs typeface="+mn-cs"/>
              </a:rPr>
              <a:t>Державна цільова  науково-технічна програма впровадження і застосування  </a:t>
            </a:r>
            <a:r>
              <a:rPr lang="uk-UA" sz="1000" b="1" spc="150" dirty="0" err="1">
                <a:ln w="11430"/>
                <a:solidFill>
                  <a:srgbClr val="F8F8F8"/>
                </a:solidFill>
                <a:effectLst>
                  <a:outerShdw blurRad="25400" algn="tl" rotWithShape="0">
                    <a:srgbClr val="000000">
                      <a:alpha val="43000"/>
                    </a:srgbClr>
                  </a:outerShdw>
                </a:effectLst>
                <a:latin typeface="+mn-lt"/>
                <a:cs typeface="+mn-cs"/>
              </a:rPr>
              <a:t>грід-</a:t>
            </a:r>
            <a:r>
              <a:rPr lang="uk-UA" sz="1000" b="1" spc="150" dirty="0">
                <a:ln w="11430"/>
                <a:solidFill>
                  <a:srgbClr val="F8F8F8"/>
                </a:solidFill>
                <a:effectLst>
                  <a:outerShdw blurRad="25400" algn="tl" rotWithShape="0">
                    <a:srgbClr val="000000">
                      <a:alpha val="43000"/>
                    </a:srgbClr>
                  </a:outerShdw>
                </a:effectLst>
                <a:latin typeface="+mn-lt"/>
                <a:cs typeface="+mn-cs"/>
              </a:rPr>
              <a:t> технологій на 2009-2013  роки</a:t>
            </a:r>
            <a:endParaRPr lang="ru-RU" sz="1000" b="1" spc="150" dirty="0">
              <a:ln w="11430"/>
              <a:solidFill>
                <a:srgbClr val="F8F8F8"/>
              </a:solidFill>
              <a:effectLst>
                <a:outerShdw blurRad="25400" algn="tl" rotWithShape="0">
                  <a:srgbClr val="000000">
                    <a:alpha val="43000"/>
                  </a:srgbClr>
                </a:outerShdw>
              </a:effectLst>
              <a:latin typeface="+mn-lt"/>
              <a:cs typeface="+mn-cs"/>
            </a:endParaRPr>
          </a:p>
        </p:txBody>
      </p:sp>
      <p:sp>
        <p:nvSpPr>
          <p:cNvPr id="5" name="TextBox 4"/>
          <p:cNvSpPr txBox="1"/>
          <p:nvPr userDrawn="1"/>
        </p:nvSpPr>
        <p:spPr>
          <a:xfrm>
            <a:off x="35496" y="6642556"/>
            <a:ext cx="2880320" cy="21544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uk-UA" sz="8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Постанова КМ України №1020 23.09.09</a:t>
            </a:r>
          </a:p>
        </p:txBody>
      </p:sp>
      <p:sp>
        <p:nvSpPr>
          <p:cNvPr id="6" name="TextBox 5"/>
          <p:cNvSpPr txBox="1"/>
          <p:nvPr userDrawn="1"/>
        </p:nvSpPr>
        <p:spPr>
          <a:xfrm>
            <a:off x="7280253" y="6625594"/>
            <a:ext cx="1800200" cy="2308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en-US"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http://grid.nas.gov.ua</a:t>
            </a:r>
            <a:endParaRPr lang="ru-RU"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endParaRPr>
          </a:p>
        </p:txBody>
      </p:sp>
      <p:pic>
        <p:nvPicPr>
          <p:cNvPr id="7" name="Объект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25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a:spLocks noGrp="1"/>
          </p:cNvSpPr>
          <p:nvPr>
            <p:ph type="title"/>
          </p:nvPr>
        </p:nvSpPr>
        <p:spPr>
          <a:xfrm>
            <a:off x="1968500" y="0"/>
            <a:ext cx="3962400" cy="1008063"/>
          </a:xfrm>
        </p:spPr>
        <p:txBody>
          <a:bodyPr/>
          <a:lstStyle/>
          <a:p>
            <a:endParaRPr lang="uk-UA" smtClean="0"/>
          </a:p>
        </p:txBody>
      </p:sp>
    </p:spTree>
    <p:extLst>
      <p:ext uri="{BB962C8B-B14F-4D97-AF65-F5344CB8AC3E}">
        <p14:creationId xmlns:p14="http://schemas.microsoft.com/office/powerpoint/2010/main" val="1718618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3" name="Прямоугольник 2"/>
          <p:cNvSpPr/>
          <p:nvPr userDrawn="1"/>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TextBox 3"/>
          <p:cNvSpPr txBox="1"/>
          <p:nvPr userDrawn="1"/>
        </p:nvSpPr>
        <p:spPr>
          <a:xfrm>
            <a:off x="5930900" y="0"/>
            <a:ext cx="3213100" cy="554038"/>
          </a:xfrm>
          <a:prstGeom prst="rect">
            <a:avLst/>
          </a:prstGeom>
          <a:noFill/>
          <a:effectLst>
            <a:outerShdw blurRad="50800" dist="38100" dir="10800000" algn="r" rotWithShape="0">
              <a:prstClr val="black">
                <a:alpha val="40000"/>
              </a:prstClr>
            </a:outerShdw>
          </a:effectLst>
        </p:spPr>
        <p:txBody>
          <a:bodyPr>
            <a:spAutoFit/>
          </a:bodyPr>
          <a:lstStyle/>
          <a:p>
            <a:pPr fontAlgn="auto">
              <a:spcBef>
                <a:spcPts val="0"/>
              </a:spcBef>
              <a:spcAft>
                <a:spcPts val="0"/>
              </a:spcAft>
              <a:defRPr/>
            </a:pPr>
            <a:r>
              <a:rPr lang="uk-UA" sz="1000" b="1" spc="150" dirty="0">
                <a:ln w="11430"/>
                <a:solidFill>
                  <a:srgbClr val="F8F8F8"/>
                </a:solidFill>
                <a:effectLst>
                  <a:outerShdw blurRad="25400" algn="tl" rotWithShape="0">
                    <a:srgbClr val="000000">
                      <a:alpha val="43000"/>
                    </a:srgbClr>
                  </a:outerShdw>
                </a:effectLst>
                <a:latin typeface="+mn-lt"/>
                <a:cs typeface="+mn-cs"/>
              </a:rPr>
              <a:t>Державна цільова  науково-технічна програма впровадження і застосування  </a:t>
            </a:r>
            <a:r>
              <a:rPr lang="uk-UA" sz="1000" b="1" spc="150" dirty="0" err="1">
                <a:ln w="11430"/>
                <a:solidFill>
                  <a:srgbClr val="F8F8F8"/>
                </a:solidFill>
                <a:effectLst>
                  <a:outerShdw blurRad="25400" algn="tl" rotWithShape="0">
                    <a:srgbClr val="000000">
                      <a:alpha val="43000"/>
                    </a:srgbClr>
                  </a:outerShdw>
                </a:effectLst>
                <a:latin typeface="+mn-lt"/>
                <a:cs typeface="+mn-cs"/>
              </a:rPr>
              <a:t>грід-</a:t>
            </a:r>
            <a:r>
              <a:rPr lang="uk-UA" sz="1000" b="1" spc="150" dirty="0">
                <a:ln w="11430"/>
                <a:solidFill>
                  <a:srgbClr val="F8F8F8"/>
                </a:solidFill>
                <a:effectLst>
                  <a:outerShdw blurRad="25400" algn="tl" rotWithShape="0">
                    <a:srgbClr val="000000">
                      <a:alpha val="43000"/>
                    </a:srgbClr>
                  </a:outerShdw>
                </a:effectLst>
                <a:latin typeface="+mn-lt"/>
                <a:cs typeface="+mn-cs"/>
              </a:rPr>
              <a:t> технологій на 2009-2013  роки</a:t>
            </a:r>
            <a:endParaRPr lang="ru-RU" sz="1000" b="1" spc="150" dirty="0">
              <a:ln w="11430"/>
              <a:solidFill>
                <a:srgbClr val="F8F8F8"/>
              </a:solidFill>
              <a:effectLst>
                <a:outerShdw blurRad="25400" algn="tl" rotWithShape="0">
                  <a:srgbClr val="000000">
                    <a:alpha val="43000"/>
                  </a:srgbClr>
                </a:outerShdw>
              </a:effectLst>
              <a:latin typeface="+mn-lt"/>
              <a:cs typeface="+mn-cs"/>
            </a:endParaRPr>
          </a:p>
        </p:txBody>
      </p:sp>
      <p:pic>
        <p:nvPicPr>
          <p:cNvPr id="5" name="Объект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25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a:spLocks noGrp="1"/>
          </p:cNvSpPr>
          <p:nvPr>
            <p:ph type="title"/>
          </p:nvPr>
        </p:nvSpPr>
        <p:spPr>
          <a:xfrm>
            <a:off x="1968500" y="0"/>
            <a:ext cx="3962400" cy="1008063"/>
          </a:xfrm>
        </p:spPr>
        <p:txBody>
          <a:bodyPr/>
          <a:lstStyle/>
          <a:p>
            <a:endParaRPr lang="uk-UA" smtClean="0"/>
          </a:p>
        </p:txBody>
      </p:sp>
    </p:spTree>
    <p:extLst>
      <p:ext uri="{BB962C8B-B14F-4D97-AF65-F5344CB8AC3E}">
        <p14:creationId xmlns:p14="http://schemas.microsoft.com/office/powerpoint/2010/main" val="674307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a:solidFill>
                    <a:srgbClr val="FFFFFF"/>
                  </a:solidFill>
                  <a:ea typeface="SimSun" pitchFamily="2" charset="-122"/>
                </a:rPr>
                <a:t>EGI-InSPIRE</a:t>
              </a: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p:txBody>
          <a:bodyPr/>
          <a:lstStyle>
            <a:lvl1pPr>
              <a:defRPr>
                <a:solidFill>
                  <a:prstClr val="white"/>
                </a:solidFill>
                <a:latin typeface="Arial" pitchFamily="34" charset="0"/>
                <a:cs typeface="Arial" pitchFamily="34" charset="0"/>
              </a:defRPr>
            </a:lvl1pPr>
          </a:lstStyle>
          <a:p>
            <a:pPr>
              <a:defRPr/>
            </a:pPr>
            <a:fld id="{347EA32E-632D-4D1B-9656-E5DC5C1EB918}" type="datetime1">
              <a:rPr lang="en-US"/>
              <a:pPr>
                <a:defRPr/>
              </a:pPr>
              <a:t>11/4/2012</a:t>
            </a:fld>
            <a:endParaRPr lang="en-GB"/>
          </a:p>
        </p:txBody>
      </p:sp>
      <p:sp>
        <p:nvSpPr>
          <p:cNvPr id="17" name="Footer Placeholder 4"/>
          <p:cNvSpPr>
            <a:spLocks noGrp="1"/>
          </p:cNvSpPr>
          <p:nvPr>
            <p:ph type="ftr" sz="quarter" idx="11"/>
          </p:nvPr>
        </p:nvSpPr>
        <p:spPr/>
        <p:txBody>
          <a:bodyPr/>
          <a:lstStyle>
            <a:lvl1pPr>
              <a:defRPr>
                <a:solidFill>
                  <a:prstClr val="white"/>
                </a:solidFill>
                <a:latin typeface="Arial" pitchFamily="34" charset="0"/>
                <a:cs typeface="Arial" pitchFamily="34" charset="0"/>
              </a:defRPr>
            </a:lvl1pPr>
          </a:lstStyle>
          <a:p>
            <a:pPr>
              <a:defRPr/>
            </a:pPr>
            <a:r>
              <a:rPr lang="en-US"/>
              <a:t>Sustainability - Jan 2012</a:t>
            </a:r>
            <a:endParaRPr lang="en-GB"/>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prstClr val="white"/>
                </a:solidFill>
                <a:latin typeface="Arial" pitchFamily="34" charset="0"/>
                <a:cs typeface="Arial" pitchFamily="34" charset="0"/>
              </a:defRPr>
            </a:lvl1pPr>
          </a:lstStyle>
          <a:p>
            <a:pPr>
              <a:defRPr/>
            </a:pPr>
            <a:fld id="{35E2AEEA-851F-4D08-B8D6-B3DA648F652A}" type="slidenum">
              <a:rPr lang="en-GB"/>
              <a:pPr>
                <a:defRPr/>
              </a:pPr>
              <a:t>‹#›</a:t>
            </a:fld>
            <a:endParaRPr lang="en-GB"/>
          </a:p>
        </p:txBody>
      </p:sp>
    </p:spTree>
    <p:extLst>
      <p:ext uri="{BB962C8B-B14F-4D97-AF65-F5344CB8AC3E}">
        <p14:creationId xmlns:p14="http://schemas.microsoft.com/office/powerpoint/2010/main" val="643757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EEA329C-FF44-4EB0-94D6-26787E5FF789}" type="datetime1">
              <a:rPr lang="en-US"/>
              <a:pPr>
                <a:defRPr/>
              </a:pPr>
              <a:t>11/4/2012</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Sustainability - Jan 2012</a:t>
            </a:r>
            <a:endParaRPr lang="en-GB"/>
          </a:p>
        </p:txBody>
      </p:sp>
      <p:sp>
        <p:nvSpPr>
          <p:cNvPr id="6" name="Slide Number Placeholder 5"/>
          <p:cNvSpPr>
            <a:spLocks noGrp="1"/>
          </p:cNvSpPr>
          <p:nvPr>
            <p:ph type="sldNum" sz="quarter" idx="12"/>
          </p:nvPr>
        </p:nvSpPr>
        <p:spPr/>
        <p:txBody>
          <a:bodyPr/>
          <a:lstStyle>
            <a:lvl1pPr>
              <a:defRPr/>
            </a:lvl1pPr>
          </a:lstStyle>
          <a:p>
            <a:pPr>
              <a:defRPr/>
            </a:pPr>
            <a:fld id="{98C11ABA-5E7B-46ED-95AD-2DA4F523C7F1}" type="slidenum">
              <a:rPr lang="en-GB"/>
              <a:pPr>
                <a:defRPr/>
              </a:pPr>
              <a:t>‹#›</a:t>
            </a:fld>
            <a:endParaRPr lang="en-GB"/>
          </a:p>
        </p:txBody>
      </p:sp>
    </p:spTree>
    <p:extLst>
      <p:ext uri="{BB962C8B-B14F-4D97-AF65-F5344CB8AC3E}">
        <p14:creationId xmlns:p14="http://schemas.microsoft.com/office/powerpoint/2010/main" val="1280383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EEA329C-FF44-4EB0-94D6-26787E5FF789}" type="datetime1">
              <a:rPr lang="en-US"/>
              <a:pPr>
                <a:defRPr/>
              </a:pPr>
              <a:t>11/4/2012</a:t>
            </a:fld>
            <a:endParaRPr lang="en-GB"/>
          </a:p>
        </p:txBody>
      </p:sp>
      <p:sp>
        <p:nvSpPr>
          <p:cNvPr id="4" name="Footer Placeholder 4"/>
          <p:cNvSpPr>
            <a:spLocks noGrp="1"/>
          </p:cNvSpPr>
          <p:nvPr>
            <p:ph type="ftr" sz="quarter" idx="11"/>
          </p:nvPr>
        </p:nvSpPr>
        <p:spPr/>
        <p:txBody>
          <a:bodyPr/>
          <a:lstStyle>
            <a:lvl1pPr>
              <a:defRPr/>
            </a:lvl1pPr>
          </a:lstStyle>
          <a:p>
            <a:pPr>
              <a:defRPr/>
            </a:pPr>
            <a:r>
              <a:rPr lang="en-US"/>
              <a:t>Sustainability - Jan 2012</a:t>
            </a:r>
            <a:endParaRPr lang="en-GB"/>
          </a:p>
        </p:txBody>
      </p:sp>
      <p:sp>
        <p:nvSpPr>
          <p:cNvPr id="5" name="Slide Number Placeholder 5"/>
          <p:cNvSpPr>
            <a:spLocks noGrp="1"/>
          </p:cNvSpPr>
          <p:nvPr>
            <p:ph type="sldNum" sz="quarter" idx="12"/>
          </p:nvPr>
        </p:nvSpPr>
        <p:spPr/>
        <p:txBody>
          <a:bodyPr/>
          <a:lstStyle>
            <a:lvl1pPr>
              <a:defRPr/>
            </a:lvl1pPr>
          </a:lstStyle>
          <a:p>
            <a:pPr>
              <a:defRPr/>
            </a:pPr>
            <a:fld id="{EDC9BD8B-FCC3-40A8-BDBC-D67144F63998}" type="slidenum">
              <a:rPr lang="en-GB"/>
              <a:pPr>
                <a:defRPr/>
              </a:pPr>
              <a:t>‹#›</a:t>
            </a:fld>
            <a:endParaRPr lang="en-GB"/>
          </a:p>
        </p:txBody>
      </p:sp>
    </p:spTree>
    <p:extLst>
      <p:ext uri="{BB962C8B-B14F-4D97-AF65-F5344CB8AC3E}">
        <p14:creationId xmlns:p14="http://schemas.microsoft.com/office/powerpoint/2010/main" val="1348498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a:solidFill>
                    <a:srgbClr val="FFFFFF"/>
                  </a:solidFill>
                  <a:ea typeface="SimSun" pitchFamily="2" charset="-122"/>
                </a:rPr>
                <a:t>EGI-InSPIRE</a:t>
              </a: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p:txBody>
          <a:bodyPr/>
          <a:lstStyle>
            <a:lvl1pPr>
              <a:defRPr>
                <a:solidFill>
                  <a:prstClr val="white"/>
                </a:solidFill>
                <a:latin typeface="Arial" pitchFamily="34" charset="0"/>
                <a:cs typeface="Arial" pitchFamily="34" charset="0"/>
              </a:defRPr>
            </a:lvl1pPr>
          </a:lstStyle>
          <a:p>
            <a:pPr>
              <a:defRPr/>
            </a:pPr>
            <a:fld id="{7B134A29-8F2C-4AF1-AA94-B4EF045C9743}" type="datetime1">
              <a:rPr lang="en-GB"/>
              <a:pPr>
                <a:defRPr/>
              </a:pPr>
              <a:t>04/11/2012</a:t>
            </a:fld>
            <a:endParaRPr lang="en-GB"/>
          </a:p>
        </p:txBody>
      </p:sp>
      <p:sp>
        <p:nvSpPr>
          <p:cNvPr id="17" name="Footer Placeholder 4"/>
          <p:cNvSpPr>
            <a:spLocks noGrp="1"/>
          </p:cNvSpPr>
          <p:nvPr>
            <p:ph type="ftr" sz="quarter" idx="11"/>
          </p:nvPr>
        </p:nvSpPr>
        <p:spPr/>
        <p:txBody>
          <a:bodyPr/>
          <a:lstStyle>
            <a:lvl1pPr>
              <a:defRPr>
                <a:solidFill>
                  <a:prstClr val="white"/>
                </a:solidFill>
                <a:latin typeface="Arial" pitchFamily="34" charset="0"/>
                <a:cs typeface="Arial" pitchFamily="34" charset="0"/>
              </a:defRPr>
            </a:lvl1pPr>
          </a:lstStyle>
          <a:p>
            <a:pPr>
              <a:defRPr/>
            </a:pPr>
            <a:r>
              <a:rPr lang="en-GB"/>
              <a:t>SciTechEurope Masterclass 2011</a:t>
            </a:r>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prstClr val="white"/>
                </a:solidFill>
                <a:latin typeface="Arial" pitchFamily="34" charset="0"/>
                <a:cs typeface="Arial" pitchFamily="34" charset="0"/>
              </a:defRPr>
            </a:lvl1pPr>
          </a:lstStyle>
          <a:p>
            <a:pPr>
              <a:defRPr/>
            </a:pPr>
            <a:fld id="{DCA37A0A-74CF-48A9-A232-D92132DB9366}" type="slidenum">
              <a:rPr lang="en-GB"/>
              <a:pPr>
                <a:defRPr/>
              </a:pPr>
              <a:t>‹#›</a:t>
            </a:fld>
            <a:endParaRPr lang="en-GB"/>
          </a:p>
        </p:txBody>
      </p:sp>
    </p:spTree>
    <p:extLst>
      <p:ext uri="{BB962C8B-B14F-4D97-AF65-F5344CB8AC3E}">
        <p14:creationId xmlns:p14="http://schemas.microsoft.com/office/powerpoint/2010/main" val="1657458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92F8D37-1A12-4ABD-9215-EE4AC3237ECC}" type="datetime1">
              <a:rPr lang="en-GB"/>
              <a:pPr>
                <a:defRPr/>
              </a:pPr>
              <a:t>04/11/2012</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SciTechEurope Masterclass 2011</a:t>
            </a:r>
          </a:p>
        </p:txBody>
      </p:sp>
      <p:sp>
        <p:nvSpPr>
          <p:cNvPr id="6" name="Slide Number Placeholder 5"/>
          <p:cNvSpPr>
            <a:spLocks noGrp="1"/>
          </p:cNvSpPr>
          <p:nvPr>
            <p:ph type="sldNum" sz="quarter" idx="12"/>
          </p:nvPr>
        </p:nvSpPr>
        <p:spPr/>
        <p:txBody>
          <a:bodyPr/>
          <a:lstStyle>
            <a:lvl1pPr>
              <a:defRPr/>
            </a:lvl1pPr>
          </a:lstStyle>
          <a:p>
            <a:pPr>
              <a:defRPr/>
            </a:pPr>
            <a:fld id="{A5473438-A6B7-4961-B845-BA8221B7B76E}" type="slidenum">
              <a:rPr lang="en-GB"/>
              <a:pPr>
                <a:defRPr/>
              </a:pPr>
              <a:t>‹#›</a:t>
            </a:fld>
            <a:endParaRPr lang="en-GB"/>
          </a:p>
        </p:txBody>
      </p:sp>
    </p:spTree>
    <p:extLst>
      <p:ext uri="{BB962C8B-B14F-4D97-AF65-F5344CB8AC3E}">
        <p14:creationId xmlns:p14="http://schemas.microsoft.com/office/powerpoint/2010/main" val="2491245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92F8D37-1A12-4ABD-9215-EE4AC3237ECC}" type="datetime1">
              <a:rPr lang="en-GB"/>
              <a:pPr>
                <a:defRPr/>
              </a:pPr>
              <a:t>04/11/2012</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SciTechEurope Masterclass 2011</a:t>
            </a:r>
          </a:p>
        </p:txBody>
      </p:sp>
      <p:sp>
        <p:nvSpPr>
          <p:cNvPr id="5" name="Slide Number Placeholder 5"/>
          <p:cNvSpPr>
            <a:spLocks noGrp="1"/>
          </p:cNvSpPr>
          <p:nvPr>
            <p:ph type="sldNum" sz="quarter" idx="12"/>
          </p:nvPr>
        </p:nvSpPr>
        <p:spPr/>
        <p:txBody>
          <a:bodyPr/>
          <a:lstStyle>
            <a:lvl1pPr>
              <a:defRPr/>
            </a:lvl1pPr>
          </a:lstStyle>
          <a:p>
            <a:pPr>
              <a:defRPr/>
            </a:pPr>
            <a:fld id="{F7033157-257F-4F4F-840B-741308761CCC}" type="slidenum">
              <a:rPr lang="en-GB"/>
              <a:pPr>
                <a:defRPr/>
              </a:pPr>
              <a:t>‹#›</a:t>
            </a:fld>
            <a:endParaRPr lang="en-GB"/>
          </a:p>
        </p:txBody>
      </p:sp>
    </p:spTree>
    <p:extLst>
      <p:ext uri="{BB962C8B-B14F-4D97-AF65-F5344CB8AC3E}">
        <p14:creationId xmlns:p14="http://schemas.microsoft.com/office/powerpoint/2010/main" val="1691799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7BA30B49-E926-4BCF-B7ED-2599CBE702D4}" type="datetime1">
              <a:rPr lang="en-GB"/>
              <a:pPr>
                <a:defRPr/>
              </a:pPr>
              <a:t>04/11/2012</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r>
              <a:rPr lang="en-US"/>
              <a:t>SciTechEurope Masterclass 2011</a:t>
            </a:r>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436175B2-28BA-4676-8FC0-52293C36457F}" type="slidenum">
              <a:rPr lang="en-US"/>
              <a:pPr>
                <a:defRPr/>
              </a:pPr>
              <a:t>‹#›</a:t>
            </a:fld>
            <a:endParaRPr lang="en-US"/>
          </a:p>
        </p:txBody>
      </p:sp>
    </p:spTree>
    <p:extLst>
      <p:ext uri="{BB962C8B-B14F-4D97-AF65-F5344CB8AC3E}">
        <p14:creationId xmlns:p14="http://schemas.microsoft.com/office/powerpoint/2010/main" val="2929751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92F8D37-1A12-4ABD-9215-EE4AC3237ECC}" type="datetime1">
              <a:rPr lang="en-GB"/>
              <a:pPr>
                <a:defRPr/>
              </a:pPr>
              <a:t>04/11/2012</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SciTechEurope Masterclass 2011</a:t>
            </a:r>
          </a:p>
        </p:txBody>
      </p:sp>
      <p:sp>
        <p:nvSpPr>
          <p:cNvPr id="5" name="Slide Number Placeholder 5"/>
          <p:cNvSpPr>
            <a:spLocks noGrp="1"/>
          </p:cNvSpPr>
          <p:nvPr>
            <p:ph type="sldNum" sz="quarter" idx="12"/>
          </p:nvPr>
        </p:nvSpPr>
        <p:spPr/>
        <p:txBody>
          <a:bodyPr/>
          <a:lstStyle>
            <a:lvl1pPr>
              <a:defRPr/>
            </a:lvl1pPr>
          </a:lstStyle>
          <a:p>
            <a:pPr>
              <a:defRPr/>
            </a:pPr>
            <a:fld id="{A5DFD439-D4AE-4E47-B2D8-300F9F301A1F}" type="slidenum">
              <a:rPr lang="en-GB"/>
              <a:pPr>
                <a:defRPr/>
              </a:pPr>
              <a:t>‹#›</a:t>
            </a:fld>
            <a:endParaRPr lang="en-GB"/>
          </a:p>
        </p:txBody>
      </p:sp>
    </p:spTree>
    <p:extLst>
      <p:ext uri="{BB962C8B-B14F-4D97-AF65-F5344CB8AC3E}">
        <p14:creationId xmlns:p14="http://schemas.microsoft.com/office/powerpoint/2010/main" val="33656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DC58F73-DEAE-4470-B2DD-19599A4283DF}"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E5BB99-D51E-4638-A0E9-A4C5DFA8DBD1}" type="slidenum">
              <a:rPr lang="ru-RU"/>
              <a:pPr>
                <a:defRPr/>
              </a:pPr>
              <a:t>‹#›</a:t>
            </a:fld>
            <a:endParaRPr lang="ru-RU"/>
          </a:p>
        </p:txBody>
      </p:sp>
    </p:spTree>
    <p:extLst>
      <p:ext uri="{BB962C8B-B14F-4D97-AF65-F5344CB8AC3E}">
        <p14:creationId xmlns:p14="http://schemas.microsoft.com/office/powerpoint/2010/main" val="3271480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6" name="Group 21"/>
          <p:cNvGrpSpPr>
            <a:grpSpLocks/>
          </p:cNvGrpSpPr>
          <p:nvPr userDrawn="1"/>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a:solidFill>
                    <a:srgbClr val="FFFFFF"/>
                  </a:solidFill>
                  <a:latin typeface="Arial" charset="0"/>
                  <a:ea typeface="SimSun" pitchFamily="2" charset="-122"/>
                </a:rPr>
                <a:t>EGI-InSPIRE</a:t>
              </a:r>
            </a:p>
          </p:txBody>
        </p:sp>
      </p:grpSp>
      <p:pic>
        <p:nvPicPr>
          <p:cNvPr id="1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charset="0"/>
                <a:ea typeface="SimSun" pitchFamily="2" charset="-122"/>
              </a:rPr>
              <a:t>www.egi.eu</a:t>
            </a:r>
          </a:p>
        </p:txBody>
      </p:sp>
      <p:sp>
        <p:nvSpPr>
          <p:cNvPr id="15" name="Rectangle 18"/>
          <p:cNvSpPr>
            <a:spLocks noChangeArrowheads="1"/>
          </p:cNvSpPr>
          <p:nvPr userDrawn="1"/>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charset="0"/>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p:txBody>
          <a:bodyPr/>
          <a:lstStyle>
            <a:lvl1pPr>
              <a:defRPr>
                <a:solidFill>
                  <a:prstClr val="white"/>
                </a:solidFill>
                <a:latin typeface="Arial" pitchFamily="34" charset="0"/>
                <a:cs typeface="Arial" pitchFamily="34" charset="0"/>
              </a:defRPr>
            </a:lvl1pPr>
          </a:lstStyle>
          <a:p>
            <a:pPr>
              <a:defRPr/>
            </a:pPr>
            <a:fld id="{040C3612-0A53-D04C-9EF1-58AE15932847}" type="datetime1">
              <a:rPr lang="en-US"/>
              <a:pPr>
                <a:defRPr/>
              </a:pPr>
              <a:t>11/4/2012</a:t>
            </a:fld>
            <a:endParaRPr lang="en-US" dirty="0"/>
          </a:p>
        </p:txBody>
      </p:sp>
      <p:sp>
        <p:nvSpPr>
          <p:cNvPr id="17" name="Footer Placeholder 4"/>
          <p:cNvSpPr>
            <a:spLocks noGrp="1"/>
          </p:cNvSpPr>
          <p:nvPr>
            <p:ph type="ftr" sz="quarter" idx="11"/>
          </p:nvPr>
        </p:nvSpPr>
        <p:spPr/>
        <p:txBody>
          <a:bodyPr/>
          <a:lstStyle>
            <a:lvl1pPr>
              <a:defRPr>
                <a:solidFill>
                  <a:prstClr val="white"/>
                </a:solidFill>
                <a:latin typeface="Arial" pitchFamily="34" charset="0"/>
                <a:cs typeface="Arial" pitchFamily="34" charset="0"/>
              </a:defRPr>
            </a:lvl1pPr>
          </a:lstStyle>
          <a:p>
            <a:pPr>
              <a:defRPr/>
            </a:pPr>
            <a:r>
              <a:rPr lang="en-US"/>
              <a:t>7th IEEE eScience conference, Stockholm, 7-12-2011 </a:t>
            </a:r>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prstClr val="white"/>
                </a:solidFill>
                <a:latin typeface="Arial" pitchFamily="34" charset="0"/>
                <a:cs typeface="Arial" pitchFamily="34" charset="0"/>
              </a:defRPr>
            </a:lvl1pPr>
          </a:lstStyle>
          <a:p>
            <a:pPr>
              <a:defRPr/>
            </a:pPr>
            <a:fld id="{6699A12C-E67E-40AB-B29F-7CFC589BB77F}" type="slidenum">
              <a:rPr lang="en-US"/>
              <a:pPr>
                <a:defRPr/>
              </a:pPr>
              <a:t>‹#›</a:t>
            </a:fld>
            <a:endParaRPr lang="en-US" dirty="0"/>
          </a:p>
        </p:txBody>
      </p:sp>
    </p:spTree>
    <p:extLst>
      <p:ext uri="{BB962C8B-B14F-4D97-AF65-F5344CB8AC3E}">
        <p14:creationId xmlns:p14="http://schemas.microsoft.com/office/powerpoint/2010/main" val="4168675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C1FA39-5EB4-8D4C-A81D-37D825DB1725}" type="datetime1">
              <a:rPr lang="en-US"/>
              <a:pPr>
                <a:defRPr/>
              </a:pPr>
              <a:t>11/4/2012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7th IEEE eScience conference, Stockholm, 7-12-2011 </a:t>
            </a:r>
          </a:p>
        </p:txBody>
      </p:sp>
      <p:sp>
        <p:nvSpPr>
          <p:cNvPr id="6" name="Slide Number Placeholder 5"/>
          <p:cNvSpPr>
            <a:spLocks noGrp="1"/>
          </p:cNvSpPr>
          <p:nvPr>
            <p:ph type="sldNum" sz="quarter" idx="12"/>
          </p:nvPr>
        </p:nvSpPr>
        <p:spPr/>
        <p:txBody>
          <a:bodyPr/>
          <a:lstStyle>
            <a:lvl1pPr>
              <a:defRPr/>
            </a:lvl1pPr>
          </a:lstStyle>
          <a:p>
            <a:pPr>
              <a:defRPr/>
            </a:pPr>
            <a:fld id="{21F0657B-3A33-47BF-B71F-2B65F88D6A56}" type="slidenum">
              <a:rPr lang="en-US"/>
              <a:pPr>
                <a:defRPr/>
              </a:pPr>
              <a:t>‹#›</a:t>
            </a:fld>
            <a:endParaRPr lang="en-US" dirty="0"/>
          </a:p>
        </p:txBody>
      </p:sp>
    </p:spTree>
    <p:extLst>
      <p:ext uri="{BB962C8B-B14F-4D97-AF65-F5344CB8AC3E}">
        <p14:creationId xmlns:p14="http://schemas.microsoft.com/office/powerpoint/2010/main" val="1994128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2C1FA39-5EB4-8D4C-A81D-37D825DB1725}" type="datetime1">
              <a:rPr lang="en-US"/>
              <a:pPr>
                <a:defRPr/>
              </a:pPr>
              <a:t>11/4/2012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7th IEEE eScience conference, Stockholm, 7-12-2011 </a:t>
            </a:r>
          </a:p>
        </p:txBody>
      </p:sp>
      <p:sp>
        <p:nvSpPr>
          <p:cNvPr id="5" name="Slide Number Placeholder 5"/>
          <p:cNvSpPr>
            <a:spLocks noGrp="1"/>
          </p:cNvSpPr>
          <p:nvPr>
            <p:ph type="sldNum" sz="quarter" idx="12"/>
          </p:nvPr>
        </p:nvSpPr>
        <p:spPr/>
        <p:txBody>
          <a:bodyPr/>
          <a:lstStyle>
            <a:lvl1pPr>
              <a:defRPr/>
            </a:lvl1pPr>
          </a:lstStyle>
          <a:p>
            <a:pPr>
              <a:defRPr/>
            </a:pPr>
            <a:fld id="{305F688D-4796-4200-BFE0-C4FF68A8D73B}" type="slidenum">
              <a:rPr lang="en-US"/>
              <a:pPr>
                <a:defRPr/>
              </a:pPr>
              <a:t>‹#›</a:t>
            </a:fld>
            <a:endParaRPr lang="en-US" dirty="0"/>
          </a:p>
        </p:txBody>
      </p:sp>
    </p:spTree>
    <p:extLst>
      <p:ext uri="{BB962C8B-B14F-4D97-AF65-F5344CB8AC3E}">
        <p14:creationId xmlns:p14="http://schemas.microsoft.com/office/powerpoint/2010/main" val="1804621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a:solidFill>
                    <a:srgbClr val="FFFFFF"/>
                  </a:solidFill>
                  <a:ea typeface="SimSun" pitchFamily="2" charset="-122"/>
                </a:rPr>
                <a:t>EGI-InSPIRE</a:t>
              </a: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p:txBody>
          <a:bodyPr/>
          <a:lstStyle>
            <a:lvl1pPr>
              <a:defRPr>
                <a:solidFill>
                  <a:prstClr val="white"/>
                </a:solidFill>
                <a:latin typeface="Arial" pitchFamily="34" charset="0"/>
                <a:cs typeface="Arial" pitchFamily="34" charset="0"/>
              </a:defRPr>
            </a:lvl1pPr>
          </a:lstStyle>
          <a:p>
            <a:pPr>
              <a:defRPr/>
            </a:pPr>
            <a:fld id="{87A58C68-AD50-4107-BBE7-8AE0E7976CA9}" type="datetime1">
              <a:rPr lang="en-US"/>
              <a:pPr>
                <a:defRPr/>
              </a:pPr>
              <a:t>11/4/2012</a:t>
            </a:fld>
            <a:endParaRPr lang="en-US"/>
          </a:p>
        </p:txBody>
      </p:sp>
      <p:sp>
        <p:nvSpPr>
          <p:cNvPr id="17" name="Footer Placeholder 4"/>
          <p:cNvSpPr>
            <a:spLocks noGrp="1"/>
          </p:cNvSpPr>
          <p:nvPr>
            <p:ph type="ftr" sz="quarter" idx="11"/>
          </p:nvPr>
        </p:nvSpPr>
        <p:spPr/>
        <p:txBody>
          <a:bodyPr/>
          <a:lstStyle>
            <a:lvl1pPr>
              <a:defRPr>
                <a:solidFill>
                  <a:prstClr val="white"/>
                </a:solidFill>
                <a:latin typeface="Arial" pitchFamily="34" charset="0"/>
                <a:cs typeface="Arial" pitchFamily="34" charset="0"/>
              </a:defRPr>
            </a:lvl1pPr>
          </a:lstStyle>
          <a:p>
            <a:pPr>
              <a:defRPr/>
            </a:pPr>
            <a:r>
              <a:rPr lang="en-US"/>
              <a:t>EGI-InSPIRE Opening Plenary</a:t>
            </a:r>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prstClr val="white"/>
                </a:solidFill>
                <a:latin typeface="Arial" pitchFamily="34" charset="0"/>
                <a:cs typeface="Arial" pitchFamily="34" charset="0"/>
              </a:defRPr>
            </a:lvl1pPr>
          </a:lstStyle>
          <a:p>
            <a:pPr>
              <a:defRPr/>
            </a:pPr>
            <a:fld id="{50A7D7F3-AF71-4DFE-8B5D-F15D23430080}" type="slidenum">
              <a:rPr lang="en-US"/>
              <a:pPr>
                <a:defRPr/>
              </a:pPr>
              <a:t>‹#›</a:t>
            </a:fld>
            <a:endParaRPr lang="en-US"/>
          </a:p>
        </p:txBody>
      </p:sp>
    </p:spTree>
    <p:extLst>
      <p:ext uri="{BB962C8B-B14F-4D97-AF65-F5344CB8AC3E}">
        <p14:creationId xmlns:p14="http://schemas.microsoft.com/office/powerpoint/2010/main" val="2010081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2206EB-8D60-4FBC-A297-E1F7EA8547BD}" type="datetime1">
              <a:rPr lang="en-US"/>
              <a:pPr>
                <a:defRPr/>
              </a:pPr>
              <a:t>11/4/2012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EGI-InSPIRE Opening Plenary</a:t>
            </a:r>
          </a:p>
        </p:txBody>
      </p:sp>
      <p:sp>
        <p:nvSpPr>
          <p:cNvPr id="6" name="Slide Number Placeholder 5"/>
          <p:cNvSpPr>
            <a:spLocks noGrp="1"/>
          </p:cNvSpPr>
          <p:nvPr>
            <p:ph type="sldNum" sz="quarter" idx="12"/>
          </p:nvPr>
        </p:nvSpPr>
        <p:spPr/>
        <p:txBody>
          <a:bodyPr/>
          <a:lstStyle>
            <a:lvl1pPr>
              <a:defRPr/>
            </a:lvl1pPr>
          </a:lstStyle>
          <a:p>
            <a:pPr>
              <a:defRPr/>
            </a:pPr>
            <a:fld id="{4ABD96FF-0E40-456A-A4DD-BFC5B8A1D073}" type="slidenum">
              <a:rPr lang="en-US"/>
              <a:pPr>
                <a:defRPr/>
              </a:pPr>
              <a:t>‹#›</a:t>
            </a:fld>
            <a:endParaRPr lang="en-US" dirty="0"/>
          </a:p>
        </p:txBody>
      </p:sp>
    </p:spTree>
    <p:extLst>
      <p:ext uri="{BB962C8B-B14F-4D97-AF65-F5344CB8AC3E}">
        <p14:creationId xmlns:p14="http://schemas.microsoft.com/office/powerpoint/2010/main" val="32333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B2206EB-8D60-4FBC-A297-E1F7EA8547BD}" type="datetime1">
              <a:rPr lang="en-US"/>
              <a:pPr>
                <a:defRPr/>
              </a:pPr>
              <a:t>11/4/2012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EGI-InSPIRE Opening Plenary</a:t>
            </a:r>
          </a:p>
        </p:txBody>
      </p:sp>
      <p:sp>
        <p:nvSpPr>
          <p:cNvPr id="5" name="Slide Number Placeholder 5"/>
          <p:cNvSpPr>
            <a:spLocks noGrp="1"/>
          </p:cNvSpPr>
          <p:nvPr>
            <p:ph type="sldNum" sz="quarter" idx="12"/>
          </p:nvPr>
        </p:nvSpPr>
        <p:spPr/>
        <p:txBody>
          <a:bodyPr/>
          <a:lstStyle>
            <a:lvl1pPr>
              <a:defRPr/>
            </a:lvl1pPr>
          </a:lstStyle>
          <a:p>
            <a:pPr>
              <a:defRPr/>
            </a:pPr>
            <a:fld id="{AB59BEA5-E1F6-415D-9F1C-8F31FE8D379C}" type="slidenum">
              <a:rPr lang="en-US"/>
              <a:pPr>
                <a:defRPr/>
              </a:pPr>
              <a:t>‹#›</a:t>
            </a:fld>
            <a:endParaRPr lang="en-US" dirty="0"/>
          </a:p>
        </p:txBody>
      </p:sp>
    </p:spTree>
    <p:extLst>
      <p:ext uri="{BB962C8B-B14F-4D97-AF65-F5344CB8AC3E}">
        <p14:creationId xmlns:p14="http://schemas.microsoft.com/office/powerpoint/2010/main" val="2310222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B2206EB-8D60-4FBC-A297-E1F7EA8547BD}" type="datetime1">
              <a:rPr lang="en-US"/>
              <a:pPr>
                <a:defRPr/>
              </a:pPr>
              <a:t>11/4/2012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EGI-InSPIRE Opening Plenary</a:t>
            </a:r>
          </a:p>
        </p:txBody>
      </p:sp>
      <p:sp>
        <p:nvSpPr>
          <p:cNvPr id="5" name="Slide Number Placeholder 5"/>
          <p:cNvSpPr>
            <a:spLocks noGrp="1"/>
          </p:cNvSpPr>
          <p:nvPr>
            <p:ph type="sldNum" sz="quarter" idx="12"/>
          </p:nvPr>
        </p:nvSpPr>
        <p:spPr/>
        <p:txBody>
          <a:bodyPr/>
          <a:lstStyle>
            <a:lvl1pPr>
              <a:defRPr/>
            </a:lvl1pPr>
          </a:lstStyle>
          <a:p>
            <a:pPr>
              <a:defRPr/>
            </a:pPr>
            <a:fld id="{7CBC31B0-F1D2-4606-A544-6DF73B7A13C5}" type="slidenum">
              <a:rPr lang="en-US"/>
              <a:pPr>
                <a:defRPr/>
              </a:pPr>
              <a:t>‹#›</a:t>
            </a:fld>
            <a:endParaRPr lang="en-US" dirty="0"/>
          </a:p>
        </p:txBody>
      </p:sp>
    </p:spTree>
    <p:extLst>
      <p:ext uri="{BB962C8B-B14F-4D97-AF65-F5344CB8AC3E}">
        <p14:creationId xmlns:p14="http://schemas.microsoft.com/office/powerpoint/2010/main" val="250688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B423067-CB8C-45AB-B3A2-B7B857FA6BA9}" type="datetimeFigureOut">
              <a:rPr lang="ru-RU"/>
              <a:pPr>
                <a:defRPr/>
              </a:pPr>
              <a:t>04.11.2012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3BDAE03-91CD-4645-AD4D-6FC0AA7F2577}" type="slidenum">
              <a:rPr lang="ru-RU"/>
              <a:pPr>
                <a:defRPr/>
              </a:pPr>
              <a:t>‹#›</a:t>
            </a:fld>
            <a:endParaRPr lang="ru-RU"/>
          </a:p>
        </p:txBody>
      </p:sp>
    </p:spTree>
    <p:extLst>
      <p:ext uri="{BB962C8B-B14F-4D97-AF65-F5344CB8AC3E}">
        <p14:creationId xmlns:p14="http://schemas.microsoft.com/office/powerpoint/2010/main" val="211057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7C5358D-35E2-44A0-81B6-386AAF6FBFAC}" type="datetimeFigureOut">
              <a:rPr lang="ru-RU"/>
              <a:pPr>
                <a:defRPr/>
              </a:pPr>
              <a:t>04.11.2012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733792B-6E3B-418C-BA4C-45E45089BAA7}" type="slidenum">
              <a:rPr lang="ru-RU"/>
              <a:pPr>
                <a:defRPr/>
              </a:pPr>
              <a:t>‹#›</a:t>
            </a:fld>
            <a:endParaRPr lang="ru-RU"/>
          </a:p>
        </p:txBody>
      </p:sp>
    </p:spTree>
    <p:extLst>
      <p:ext uri="{BB962C8B-B14F-4D97-AF65-F5344CB8AC3E}">
        <p14:creationId xmlns:p14="http://schemas.microsoft.com/office/powerpoint/2010/main" val="6553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694FE2B-F268-4C9C-959F-476D550BCBB1}" type="datetimeFigureOut">
              <a:rPr lang="ru-RU"/>
              <a:pPr>
                <a:defRPr/>
              </a:pPr>
              <a:t>04.11.2012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8096D3D-E4D0-4395-8454-37D264D67ECA}" type="slidenum">
              <a:rPr lang="ru-RU"/>
              <a:pPr>
                <a:defRPr/>
              </a:pPr>
              <a:t>‹#›</a:t>
            </a:fld>
            <a:endParaRPr lang="ru-RU"/>
          </a:p>
        </p:txBody>
      </p:sp>
    </p:spTree>
    <p:extLst>
      <p:ext uri="{BB962C8B-B14F-4D97-AF65-F5344CB8AC3E}">
        <p14:creationId xmlns:p14="http://schemas.microsoft.com/office/powerpoint/2010/main" val="38540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F85A31-8509-436C-82F2-F0FDC3BE62F5}" type="datetimeFigureOut">
              <a:rPr lang="ru-RU"/>
              <a:pPr>
                <a:defRPr/>
              </a:pPr>
              <a:t>04.11.2012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E9434B1-B14D-4532-A9BD-803BAD57D6A1}" type="slidenum">
              <a:rPr lang="ru-RU"/>
              <a:pPr>
                <a:defRPr/>
              </a:pPr>
              <a:t>‹#›</a:t>
            </a:fld>
            <a:endParaRPr lang="ru-RU"/>
          </a:p>
        </p:txBody>
      </p:sp>
    </p:spTree>
    <p:extLst>
      <p:ext uri="{BB962C8B-B14F-4D97-AF65-F5344CB8AC3E}">
        <p14:creationId xmlns:p14="http://schemas.microsoft.com/office/powerpoint/2010/main" val="108677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4.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4.jpeg"/><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3A3104-AD13-44B9-A13C-D45751037B8C}" type="datetimeFigureOut">
              <a:rPr lang="ru-RU"/>
              <a:pPr>
                <a:defRPr/>
              </a:pPr>
              <a:t>04.11.2012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C229AE-E950-4333-B42C-3CB40C01DB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175"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 id="21474851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1680F2-EC12-4640-AE9C-128CBCB87FF3}" type="datetimeFigureOut">
              <a:rPr lang="ru-RU"/>
              <a:pPr>
                <a:defRPr/>
              </a:pPr>
              <a:t>04.11.2012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D54D4A-065F-4CE9-8C06-850390E005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220" r:id="rId12"/>
    <p:sldLayoutId id="2147485198" r:id="rId13"/>
    <p:sldLayoutId id="2147485221" r:id="rId14"/>
    <p:sldLayoutId id="2147485222"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ABBFDFCB-DEA2-4AA9-AE33-33EB7B3B38F2}" type="datetimeFigureOut">
              <a:rPr lang="uk-UA"/>
              <a:pPr>
                <a:defRPr/>
              </a:pPr>
              <a:t>04.11.2012</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9D538848-3B29-4BE8-AA9B-18D40D2976C2}"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23" r:id="rId12"/>
    <p:sldLayoutId id="2147485224" r:id="rId13"/>
    <p:sldLayoutId id="214748522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4099" name="Group 12"/>
          <p:cNvGrpSpPr>
            <a:grpSpLocks/>
          </p:cNvGrpSpPr>
          <p:nvPr/>
        </p:nvGrpSpPr>
        <p:grpSpPr bwMode="auto">
          <a:xfrm>
            <a:off x="0" y="0"/>
            <a:ext cx="9144000" cy="1044575"/>
            <a:chOff x="-1" y="0"/>
            <a:chExt cx="9144001" cy="1044575"/>
          </a:xfrm>
        </p:grpSpPr>
        <p:sp>
          <p:nvSpPr>
            <p:cNvPr id="410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4108"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41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grpSp>
      <p:sp>
        <p:nvSpPr>
          <p:cNvPr id="4100"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fld id="{EEEA329C-FF44-4EB0-94D6-26787E5FF789}" type="datetime1">
              <a:rPr lang="en-US"/>
              <a:pPr>
                <a:defRPr/>
              </a:pPr>
              <a:t>11/4/2012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r>
              <a:rPr lang="en-US"/>
              <a:t>Sustainability - Jan 2012</a:t>
            </a:r>
            <a:endParaRPr lang="en-GB"/>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74E80B5D-C326-46A1-9DF4-4CA1293E7CF5}" type="slidenum">
              <a:rPr lang="en-GB"/>
              <a:pPr>
                <a:defRPr/>
              </a:pPr>
              <a:t>‹#›</a:t>
            </a:fld>
            <a:endParaRPr lang="en-GB"/>
          </a:p>
        </p:txBody>
      </p:sp>
      <p:sp>
        <p:nvSpPr>
          <p:cNvPr id="4105"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4106"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5226" r:id="rId1"/>
    <p:sldLayoutId id="2147485210" r:id="rId2"/>
    <p:sldLayoutId id="2147485211" r:id="rId3"/>
  </p:sldLayoutIdLst>
  <p:hf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5123" name="Group 12"/>
          <p:cNvGrpSpPr>
            <a:grpSpLocks/>
          </p:cNvGrpSpPr>
          <p:nvPr/>
        </p:nvGrpSpPr>
        <p:grpSpPr bwMode="auto">
          <a:xfrm>
            <a:off x="0" y="0"/>
            <a:ext cx="9144000" cy="1044575"/>
            <a:chOff x="-1" y="0"/>
            <a:chExt cx="9144001" cy="1044575"/>
          </a:xfrm>
        </p:grpSpPr>
        <p:sp>
          <p:nvSpPr>
            <p:cNvPr id="5131"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5132"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5134"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grpSp>
      <p:sp>
        <p:nvSpPr>
          <p:cNvPr id="5124"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fld id="{492F8D37-1A12-4ABD-9215-EE4AC3237ECC}" type="datetime1">
              <a:rPr lang="en-GB"/>
              <a:pPr>
                <a:defRPr/>
              </a:pPr>
              <a:t>04/11/2012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r>
              <a:rPr lang="en-GB"/>
              <a:t>SciTechEurope Masterclass 2011</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4BD6E672-1058-4CE6-98C7-AF4863DEA726}" type="slidenum">
              <a:rPr lang="en-GB"/>
              <a:pPr>
                <a:defRPr/>
              </a:pPr>
              <a:t>‹#›</a:t>
            </a:fld>
            <a:endParaRPr lang="en-GB"/>
          </a:p>
        </p:txBody>
      </p:sp>
      <p:sp>
        <p:nvSpPr>
          <p:cNvPr id="5129"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5130"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5227" r:id="rId1"/>
    <p:sldLayoutId id="2147485212" r:id="rId2"/>
    <p:sldLayoutId id="2147485213" r:id="rId3"/>
    <p:sldLayoutId id="2147485228" r:id="rId4"/>
    <p:sldLayoutId id="2147485214" r:id="rId5"/>
  </p:sldLayoutIdLst>
  <p:hf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6147" name="Group 12"/>
          <p:cNvGrpSpPr>
            <a:grpSpLocks/>
          </p:cNvGrpSpPr>
          <p:nvPr/>
        </p:nvGrpSpPr>
        <p:grpSpPr bwMode="auto">
          <a:xfrm>
            <a:off x="0" y="0"/>
            <a:ext cx="9144000" cy="1044575"/>
            <a:chOff x="-1" y="0"/>
            <a:chExt cx="9144001" cy="1044575"/>
          </a:xfrm>
        </p:grpSpPr>
        <p:sp>
          <p:nvSpPr>
            <p:cNvPr id="6155"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6156"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6158"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grpSp>
      <p:sp>
        <p:nvSpPr>
          <p:cNvPr id="614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fld id="{42C1FA39-5EB4-8D4C-A81D-37D825DB1725}" type="datetime1">
              <a:rPr lang="en-US"/>
              <a:pPr>
                <a:defRPr/>
              </a:pPr>
              <a:t>11/4/2012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r>
              <a:rPr lang="en-US"/>
              <a:t>7th IEEE eScience conference, Stockholm, 7-12-2011 </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6415BDE6-E758-46EC-879A-D60A92F11EEF}" type="slidenum">
              <a:rPr lang="en-US"/>
              <a:pPr>
                <a:defRPr/>
              </a:pPr>
              <a:t>‹#›</a:t>
            </a:fld>
            <a:endParaRPr lang="en-US" dirty="0"/>
          </a:p>
        </p:txBody>
      </p:sp>
      <p:sp>
        <p:nvSpPr>
          <p:cNvPr id="6153"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charset="0"/>
                <a:ea typeface="SimSun" pitchFamily="2" charset="-122"/>
              </a:rPr>
              <a:t>www.egi.eu</a:t>
            </a:r>
          </a:p>
        </p:txBody>
      </p:sp>
      <p:sp>
        <p:nvSpPr>
          <p:cNvPr id="6154"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charset="0"/>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5229" r:id="rId1"/>
    <p:sldLayoutId id="2147485215" r:id="rId2"/>
    <p:sldLayoutId id="2147485216" r:id="rId3"/>
  </p:sldLayoutIdLst>
  <p:hf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308725"/>
            <a:ext cx="9144000" cy="549275"/>
          </a:xfrm>
          <a:prstGeom prst="rect">
            <a:avLst/>
          </a:prstGeom>
          <a:solidFill>
            <a:srgbClr val="0067B1"/>
          </a:solidFill>
          <a:ln w="9525">
            <a:noFill/>
            <a:round/>
            <a:headEnd/>
            <a:tailEnd/>
          </a:ln>
        </p:spPr>
        <p:txBody>
          <a:bodyPr wrap="none" anchor="ctr"/>
          <a:lstStyle/>
          <a:p>
            <a:pPr>
              <a:defRPr/>
            </a:pPr>
            <a:endParaRPr lang="en-US">
              <a:solidFill>
                <a:srgbClr val="000000"/>
              </a:solidFill>
            </a:endParaRPr>
          </a:p>
        </p:txBody>
      </p:sp>
      <p:grpSp>
        <p:nvGrpSpPr>
          <p:cNvPr id="7171" name="Group 12"/>
          <p:cNvGrpSpPr>
            <a:grpSpLocks/>
          </p:cNvGrpSpPr>
          <p:nvPr/>
        </p:nvGrpSpPr>
        <p:grpSpPr bwMode="auto">
          <a:xfrm>
            <a:off x="0" y="0"/>
            <a:ext cx="9144000" cy="1044575"/>
            <a:chOff x="-1" y="0"/>
            <a:chExt cx="9144001" cy="1044575"/>
          </a:xfrm>
        </p:grpSpPr>
        <p:sp>
          <p:nvSpPr>
            <p:cNvPr id="717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solidFill>
                  <a:srgbClr val="000000"/>
                </a:solidFill>
              </a:endParaRPr>
            </a:p>
          </p:txBody>
        </p:sp>
        <p:pic>
          <p:nvPicPr>
            <p:cNvPr id="7180"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solidFill>
                  <a:srgbClr val="000000"/>
                </a:solidFill>
              </a:endParaRPr>
            </a:p>
          </p:txBody>
        </p:sp>
        <p:sp>
          <p:nvSpPr>
            <p:cNvPr id="718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ru-RU"/>
            </a:p>
          </p:txBody>
        </p:sp>
      </p:grpSp>
      <p:sp>
        <p:nvSpPr>
          <p:cNvPr id="7172"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fld id="{4B2206EB-8D60-4FBC-A297-E1F7EA8547BD}" type="datetime1">
              <a:rPr lang="en-US"/>
              <a:pPr>
                <a:defRPr/>
              </a:pPr>
              <a:t>11/4/2012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r>
              <a:rPr lang="en-US"/>
              <a:t>EGI-InSPIRE Opening Plenary</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DA75D60E-11D0-4052-9330-8CF2F315D125}" type="slidenum">
              <a:rPr lang="en-US"/>
              <a:pPr>
                <a:defRPr/>
              </a:pPr>
              <a:t>‹#›</a:t>
            </a:fld>
            <a:endParaRPr lang="en-US" dirty="0"/>
          </a:p>
        </p:txBody>
      </p:sp>
      <p:sp>
        <p:nvSpPr>
          <p:cNvPr id="7177"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7178"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5230" r:id="rId1"/>
    <p:sldLayoutId id="2147485217" r:id="rId2"/>
    <p:sldLayoutId id="2147485218" r:id="rId3"/>
    <p:sldLayoutId id="2147485219" r:id="rId4"/>
  </p:sldLayoutIdLst>
  <p:hf hdr="0" dt="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earch.ligazakon.ua/l_doc2.nsf/link1/ed_2011_09_07/an/16/KP110941.html" TargetMode="External"/><Relationship Id="rId5" Type="http://schemas.openxmlformats.org/officeDocument/2006/relationships/hyperlink" Target="http://search.ligazakon.ua/l_doc2.nsf/link1/ed_2011_09_07/an/1/KP110941.html"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infrastructure.kiev.ua/monitoring/" TargetMode="External"/><Relationship Id="rId2" Type="http://schemas.openxmlformats.org/officeDocument/2006/relationships/hyperlink" Target="https://194.44.37.211/nagios/" TargetMode="Externa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74725"/>
            <a:ext cx="13319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Заголовок 14"/>
          <p:cNvSpPr>
            <a:spLocks noGrp="1"/>
          </p:cNvSpPr>
          <p:nvPr>
            <p:ph type="ctrTitle"/>
          </p:nvPr>
        </p:nvSpPr>
        <p:spPr>
          <a:xfrm>
            <a:off x="1922463" y="1268413"/>
            <a:ext cx="6264275" cy="3240087"/>
          </a:xfrm>
        </p:spPr>
        <p:txBody>
          <a:bodyPr/>
          <a:lstStyle/>
          <a:p>
            <a:pPr eaLnBrk="1" hangingPunct="1"/>
            <a:r>
              <a:rPr lang="uk-UA" b="1" smtClean="0"/>
              <a:t>Український національний грід – проблеми і перспективи</a:t>
            </a:r>
          </a:p>
        </p:txBody>
      </p:sp>
      <p:sp>
        <p:nvSpPr>
          <p:cNvPr id="16" name="Подзаголовок 15"/>
          <p:cNvSpPr>
            <a:spLocks noGrp="1"/>
          </p:cNvSpPr>
          <p:nvPr>
            <p:ph type="subTitle" idx="1"/>
          </p:nvPr>
        </p:nvSpPr>
        <p:spPr>
          <a:xfrm>
            <a:off x="1908175" y="4365625"/>
            <a:ext cx="6696075" cy="1655763"/>
          </a:xfrm>
        </p:spPr>
        <p:txBody>
          <a:bodyPr rtlCol="0">
            <a:normAutofit fontScale="77500" lnSpcReduction="20000"/>
          </a:bodyPr>
          <a:lstStyle/>
          <a:p>
            <a:pPr eaLnBrk="1" fontAlgn="auto" hangingPunct="1">
              <a:spcAft>
                <a:spcPts val="0"/>
              </a:spcAft>
              <a:buFont typeface="Arial" pitchFamily="34" charset="0"/>
              <a:buNone/>
              <a:defRPr/>
            </a:pPr>
            <a:r>
              <a:rPr lang="ru-RU" sz="4100" b="1" dirty="0" err="1" smtClean="0">
                <a:solidFill>
                  <a:schemeClr val="tx1"/>
                </a:solidFill>
              </a:rPr>
              <a:t>А.Г.Загородній</a:t>
            </a:r>
            <a:endParaRPr lang="ru-RU" sz="4100" b="1" dirty="0" smtClean="0">
              <a:solidFill>
                <a:schemeClr val="tx1"/>
              </a:solidFill>
            </a:endParaRPr>
          </a:p>
          <a:p>
            <a:pPr eaLnBrk="1" fontAlgn="auto" hangingPunct="1">
              <a:spcAft>
                <a:spcPts val="0"/>
              </a:spcAft>
              <a:buFont typeface="Arial" pitchFamily="34" charset="0"/>
              <a:buNone/>
              <a:defRPr/>
            </a:pPr>
            <a:r>
              <a:rPr lang="uk-UA" sz="2600" b="1" smtClean="0">
                <a:solidFill>
                  <a:schemeClr val="tx1"/>
                </a:solidFill>
                <a:latin typeface="Arial" pitchFamily="34" charset="0"/>
                <a:cs typeface="Arial" pitchFamily="34" charset="0"/>
              </a:rPr>
              <a:t>Координаційний комітет </a:t>
            </a:r>
            <a:r>
              <a:rPr lang="en-US" sz="2600" b="1" dirty="0" err="1" smtClean="0">
                <a:solidFill>
                  <a:srgbClr val="000000"/>
                </a:solidFill>
                <a:latin typeface="Arial" pitchFamily="34" charset="0"/>
                <a:cs typeface="Arial" pitchFamily="34" charset="0"/>
              </a:rPr>
              <a:t>Державної</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цільової</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науково-технічної</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програми</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впровадження</a:t>
            </a:r>
            <a:r>
              <a:rPr lang="en-US" sz="2600" b="1" dirty="0" smtClean="0">
                <a:solidFill>
                  <a:srgbClr val="000000"/>
                </a:solidFill>
                <a:latin typeface="Arial" pitchFamily="34" charset="0"/>
                <a:cs typeface="Arial" pitchFamily="34" charset="0"/>
              </a:rPr>
              <a:t> і </a:t>
            </a:r>
            <a:r>
              <a:rPr lang="en-US" sz="2600" b="1" dirty="0" err="1" smtClean="0">
                <a:solidFill>
                  <a:srgbClr val="000000"/>
                </a:solidFill>
                <a:latin typeface="Arial" pitchFamily="34" charset="0"/>
                <a:cs typeface="Arial" pitchFamily="34" charset="0"/>
              </a:rPr>
              <a:t>застосування</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грід-технологій</a:t>
            </a:r>
            <a:r>
              <a:rPr lang="en-US" sz="2600" b="1" dirty="0" smtClean="0">
                <a:solidFill>
                  <a:srgbClr val="000000"/>
                </a:solidFill>
                <a:latin typeface="Arial" pitchFamily="34" charset="0"/>
                <a:cs typeface="Arial" pitchFamily="34" charset="0"/>
              </a:rPr>
              <a:t> </a:t>
            </a:r>
            <a:r>
              <a:rPr lang="en-US" sz="2600" b="1" dirty="0" err="1" smtClean="0">
                <a:solidFill>
                  <a:srgbClr val="000000"/>
                </a:solidFill>
                <a:latin typeface="Arial" pitchFamily="34" charset="0"/>
                <a:cs typeface="Arial" pitchFamily="34" charset="0"/>
              </a:rPr>
              <a:t>на</a:t>
            </a:r>
            <a:r>
              <a:rPr lang="en-US" sz="2600" b="1" dirty="0" smtClean="0">
                <a:solidFill>
                  <a:srgbClr val="000000"/>
                </a:solidFill>
                <a:latin typeface="Arial" pitchFamily="34" charset="0"/>
                <a:cs typeface="Arial" pitchFamily="34" charset="0"/>
              </a:rPr>
              <a:t> 2009 - 2013 </a:t>
            </a:r>
            <a:r>
              <a:rPr lang="en-US" sz="2600" b="1" dirty="0" err="1" smtClean="0">
                <a:solidFill>
                  <a:srgbClr val="000000"/>
                </a:solidFill>
                <a:latin typeface="Arial" pitchFamily="34" charset="0"/>
                <a:cs typeface="Arial" pitchFamily="34" charset="0"/>
              </a:rPr>
              <a:t>роки</a:t>
            </a:r>
            <a:endParaRPr lang="ru-RU" sz="2600" b="1" dirty="0" smtClean="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endParaRPr lang="ru-RU" sz="2800" b="1" dirty="0" smtClean="0">
              <a:solidFill>
                <a:schemeClr val="tx1"/>
              </a:solidFill>
            </a:endParaRPr>
          </a:p>
          <a:p>
            <a:pPr eaLnBrk="1" fontAlgn="auto" hangingPunct="1">
              <a:spcAft>
                <a:spcPts val="0"/>
              </a:spcAft>
              <a:buFont typeface="Arial" pitchFamily="34" charset="0"/>
              <a:buNone/>
              <a:defRPr/>
            </a:pPr>
            <a:endParaRPr lang="ru-RU" sz="2800" b="1" dirty="0">
              <a:solidFill>
                <a:schemeClr val="tx1"/>
              </a:solidFill>
            </a:endParaRPr>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0" y="6308725"/>
            <a:ext cx="9144000" cy="5492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TextBox 10"/>
          <p:cNvSpPr txBox="1"/>
          <p:nvPr/>
        </p:nvSpPr>
        <p:spPr>
          <a:xfrm>
            <a:off x="35496" y="6642556"/>
            <a:ext cx="2880320" cy="21544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uk-UA" sz="8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Постанова КМ України №1020 23.09.09</a:t>
            </a:r>
          </a:p>
        </p:txBody>
      </p:sp>
      <p:sp>
        <p:nvSpPr>
          <p:cNvPr id="12" name="TextBox 11"/>
          <p:cNvSpPr txBox="1"/>
          <p:nvPr/>
        </p:nvSpPr>
        <p:spPr>
          <a:xfrm>
            <a:off x="7280253" y="6625594"/>
            <a:ext cx="1800200" cy="23083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0" hangingPunct="0">
              <a:spcBef>
                <a:spcPct val="20000"/>
              </a:spcBef>
              <a:buClr>
                <a:srgbClr val="C87100"/>
              </a:buClr>
              <a:defRPr/>
            </a:pPr>
            <a:r>
              <a:rPr lang="en-US"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rPr>
              <a:t>http://grid.nas.gov.ua</a:t>
            </a:r>
            <a:endParaRPr lang="ru-RU" sz="900" b="1" spc="150" dirty="0">
              <a:ln w="11430"/>
              <a:solidFill>
                <a:srgbClr val="F8F8F8"/>
              </a:solidFill>
              <a:effectLst>
                <a:outerShdw blurRad="25400" algn="tl" rotWithShape="0">
                  <a:srgbClr val="000000">
                    <a:alpha val="43000"/>
                  </a:srgbClr>
                </a:outerShdw>
              </a:effectLst>
              <a:latin typeface="Arial" pitchFamily="34" charset="0"/>
              <a:ea typeface="MS PGothic" pitchFamily="34" charset="-128"/>
              <a:cs typeface="Arial" pitchFamily="34" charset="0"/>
            </a:endParaRPr>
          </a:p>
        </p:txBody>
      </p:sp>
      <p:sp>
        <p:nvSpPr>
          <p:cNvPr id="18" name="Нижний колонтитул 17"/>
          <p:cNvSpPr>
            <a:spLocks noGrp="1"/>
          </p:cNvSpPr>
          <p:nvPr>
            <p:ph type="ftr" sz="quarter" idx="11"/>
          </p:nvPr>
        </p:nvSpPr>
        <p:spPr/>
        <p:txBody>
          <a:bodyPr/>
          <a:lstStyle/>
          <a:p>
            <a:pPr>
              <a:defRPr/>
            </a:pPr>
            <a:r>
              <a:rPr lang="ru-RU" dirty="0" smtClean="0"/>
              <a:t>Верхний колонтитул</a:t>
            </a:r>
            <a:endParaRPr lang="ru-RU" dirty="0"/>
          </a:p>
        </p:txBody>
      </p:sp>
      <p:sp>
        <p:nvSpPr>
          <p:cNvPr id="19" name="Дата 18"/>
          <p:cNvSpPr>
            <a:spLocks noGrp="1"/>
          </p:cNvSpPr>
          <p:nvPr>
            <p:ph type="dt" sz="quarter" idx="10"/>
          </p:nvPr>
        </p:nvSpPr>
        <p:spPr/>
        <p:txBody>
          <a:bodyPr/>
          <a:lstStyle/>
          <a:p>
            <a:pPr>
              <a:defRPr/>
            </a:pPr>
            <a:fld id="{AA1DFA7B-6DE7-429F-B505-785505F4061B}" type="datetime1">
              <a:rPr lang="ru-RU"/>
              <a:pPr>
                <a:defRPr/>
              </a:pPr>
              <a:t>04.11.2012</a:t>
            </a:fld>
            <a:endParaRPr lang="ru-RU"/>
          </a:p>
        </p:txBody>
      </p:sp>
      <p:sp>
        <p:nvSpPr>
          <p:cNvPr id="20" name="Номер слайда 19"/>
          <p:cNvSpPr>
            <a:spLocks noGrp="1"/>
          </p:cNvSpPr>
          <p:nvPr>
            <p:ph type="sldNum" sz="quarter" idx="12"/>
          </p:nvPr>
        </p:nvSpPr>
        <p:spPr/>
        <p:txBody>
          <a:bodyPr/>
          <a:lstStyle/>
          <a:p>
            <a:pPr>
              <a:defRPr/>
            </a:pPr>
            <a:fld id="{2A08E163-F07D-41BC-BB27-71C654D53C31}" type="slidenum">
              <a:rPr lang="ru-RU"/>
              <a:pPr>
                <a:defRPr/>
              </a:pPr>
              <a:t>1</a:t>
            </a:fld>
            <a:endParaRPr lang="ru-RU"/>
          </a:p>
        </p:txBody>
      </p:sp>
      <p:pic>
        <p:nvPicPr>
          <p:cNvPr id="2060" name="Рисунок 1"/>
          <p:cNvPicPr>
            <a:picLocks noChangeAspect="1"/>
          </p:cNvPicPr>
          <p:nvPr/>
        </p:nvPicPr>
        <p:blipFill>
          <a:blip r:embed="rId4"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194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28625" y="142875"/>
            <a:ext cx="8229600" cy="928688"/>
          </a:xfrm>
        </p:spPr>
        <p:txBody>
          <a:bodyPr/>
          <a:lstStyle/>
          <a:p>
            <a:pPr eaLnBrk="1" hangingPunct="1"/>
            <a:r>
              <a:rPr lang="en-GB" sz="4000" smtClean="0"/>
              <a:t>European Grid Infrastructure</a:t>
            </a:r>
            <a:br>
              <a:rPr lang="en-GB" sz="4000" smtClean="0"/>
            </a:br>
            <a:r>
              <a:rPr lang="en-GB" sz="2400" smtClean="0"/>
              <a:t>(March 2012 and increase from Apr 2011)</a:t>
            </a:r>
          </a:p>
        </p:txBody>
      </p:sp>
      <p:sp>
        <p:nvSpPr>
          <p:cNvPr id="10957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FFFFFF"/>
                </a:solidFill>
              </a:rPr>
              <a:t>EGI-InSPIRE Opening Plenary</a:t>
            </a:r>
          </a:p>
        </p:txBody>
      </p:sp>
      <p:sp>
        <p:nvSpPr>
          <p:cNvPr id="10957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6DAB06-8F82-4D37-8781-392C7825F2D0}" type="slidenum">
              <a:rPr lang="en-US" smtClean="0">
                <a:solidFill>
                  <a:srgbClr val="FFFFFF"/>
                </a:solidFill>
              </a:rPr>
              <a:pPr fontAlgn="base">
                <a:spcBef>
                  <a:spcPct val="0"/>
                </a:spcBef>
                <a:spcAft>
                  <a:spcPct val="0"/>
                </a:spcAft>
                <a:defRPr/>
              </a:pPr>
              <a:t>10</a:t>
            </a:fld>
            <a:endParaRPr lang="en-US" smtClean="0">
              <a:solidFill>
                <a:srgbClr val="FFFFFF"/>
              </a:solidFill>
            </a:endParaRP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43000"/>
            <a:ext cx="87677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24288" y="1073150"/>
            <a:ext cx="3860800" cy="3292475"/>
          </a:xfrm>
          <a:prstGeom prst="rect">
            <a:avLst/>
          </a:prstGeom>
          <a:noFill/>
        </p:spPr>
        <p:txBody>
          <a:bodyPr wrap="none">
            <a:spAutoFit/>
          </a:bodyPr>
          <a:lstStyle/>
          <a:p>
            <a:pPr fontAlgn="auto">
              <a:spcBef>
                <a:spcPts val="0"/>
              </a:spcBef>
              <a:spcAft>
                <a:spcPts val="0"/>
              </a:spcAft>
              <a:defRPr/>
            </a:pPr>
            <a:r>
              <a:rPr lang="en-GB" sz="2400" b="1" dirty="0">
                <a:solidFill>
                  <a:prstClr val="black"/>
                </a:solidFill>
                <a:latin typeface="Calibri"/>
                <a:cs typeface="+mn-cs"/>
              </a:rPr>
              <a:t>Logical CPUs (cores</a:t>
            </a:r>
            <a:r>
              <a:rPr lang="en-GB" sz="2000" b="1" dirty="0">
                <a:solidFill>
                  <a:prstClr val="black"/>
                </a:solidFill>
                <a:latin typeface="Calibri"/>
                <a:cs typeface="+mn-cs"/>
              </a:rPr>
              <a:t>)</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271,000 EGI (+13%)</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400,000 All</a:t>
            </a:r>
          </a:p>
          <a:p>
            <a:pPr fontAlgn="auto">
              <a:spcBef>
                <a:spcPts val="0"/>
              </a:spcBef>
              <a:spcAft>
                <a:spcPts val="0"/>
              </a:spcAft>
              <a:defRPr/>
            </a:pPr>
            <a:r>
              <a:rPr lang="en-GB" sz="2400" b="1" dirty="0">
                <a:solidFill>
                  <a:prstClr val="black"/>
                </a:solidFill>
                <a:latin typeface="Calibri"/>
                <a:cs typeface="+mn-cs"/>
              </a:rPr>
              <a:t>122 PB disk and 128 PB tape</a:t>
            </a:r>
          </a:p>
          <a:p>
            <a:pPr fontAlgn="auto">
              <a:spcBef>
                <a:spcPts val="0"/>
              </a:spcBef>
              <a:spcAft>
                <a:spcPts val="0"/>
              </a:spcAft>
              <a:defRPr/>
            </a:pPr>
            <a:r>
              <a:rPr lang="en-GB" sz="2400" b="1" dirty="0">
                <a:solidFill>
                  <a:prstClr val="black"/>
                </a:solidFill>
                <a:latin typeface="Calibri"/>
                <a:cs typeface="+mn-cs"/>
              </a:rPr>
              <a:t>Resource Centres </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323 EGI-</a:t>
            </a:r>
            <a:r>
              <a:rPr lang="en-GB" sz="1600" b="1" dirty="0" err="1">
                <a:solidFill>
                  <a:prstClr val="black"/>
                </a:solidFill>
                <a:latin typeface="Calibri"/>
                <a:cs typeface="+mn-cs"/>
              </a:rPr>
              <a:t>InSPIRE</a:t>
            </a:r>
            <a:r>
              <a:rPr lang="en-GB" sz="1600" b="1" dirty="0">
                <a:solidFill>
                  <a:prstClr val="black"/>
                </a:solidFill>
                <a:latin typeface="Calibri"/>
                <a:cs typeface="+mn-cs"/>
              </a:rPr>
              <a:t> &amp; EGI</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352 All</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108 supporting MPI (+12.5%)</a:t>
            </a:r>
          </a:p>
          <a:p>
            <a:pPr fontAlgn="auto">
              <a:spcBef>
                <a:spcPts val="0"/>
              </a:spcBef>
              <a:spcAft>
                <a:spcPts val="0"/>
              </a:spcAft>
              <a:defRPr/>
            </a:pPr>
            <a:r>
              <a:rPr lang="en-GB" sz="2400" b="1" dirty="0">
                <a:solidFill>
                  <a:prstClr val="black"/>
                </a:solidFill>
                <a:latin typeface="Calibri"/>
                <a:cs typeface="+mn-cs"/>
              </a:rPr>
              <a:t>Countries </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42 EGI-</a:t>
            </a:r>
            <a:r>
              <a:rPr lang="en-GB" sz="1600" b="1" dirty="0" err="1">
                <a:solidFill>
                  <a:prstClr val="black"/>
                </a:solidFill>
                <a:latin typeface="Calibri"/>
                <a:cs typeface="+mn-cs"/>
              </a:rPr>
              <a:t>InSPIRE</a:t>
            </a:r>
            <a:r>
              <a:rPr lang="en-GB" sz="1600" b="1" dirty="0">
                <a:solidFill>
                  <a:prstClr val="black"/>
                </a:solidFill>
                <a:latin typeface="Calibri"/>
                <a:cs typeface="+mn-cs"/>
              </a:rPr>
              <a:t> &amp; EGI</a:t>
            </a:r>
          </a:p>
          <a:p>
            <a:pPr marL="342900" indent="-342900" fontAlgn="auto">
              <a:spcBef>
                <a:spcPts val="0"/>
              </a:spcBef>
              <a:spcAft>
                <a:spcPts val="0"/>
              </a:spcAft>
              <a:buFont typeface="Arial" pitchFamily="34" charset="0"/>
              <a:buChar char="•"/>
              <a:defRPr/>
            </a:pPr>
            <a:r>
              <a:rPr lang="en-GB" sz="1600" b="1" dirty="0">
                <a:solidFill>
                  <a:prstClr val="black"/>
                </a:solidFill>
                <a:latin typeface="Calibri"/>
                <a:cs typeface="+mn-cs"/>
              </a:rPr>
              <a:t>56 All</a:t>
            </a:r>
          </a:p>
        </p:txBody>
      </p:sp>
      <p:sp>
        <p:nvSpPr>
          <p:cNvPr id="28679" name="Content Placeholder 2"/>
          <p:cNvSpPr txBox="1">
            <a:spLocks/>
          </p:cNvSpPr>
          <p:nvPr/>
        </p:nvSpPr>
        <p:spPr bwMode="auto">
          <a:xfrm>
            <a:off x="-323850" y="4149725"/>
            <a:ext cx="89281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endParaRPr lang="en-GB" sz="2000">
              <a:solidFill>
                <a:srgbClr val="000000"/>
              </a:solidFill>
              <a:latin typeface="Arial" charset="0"/>
            </a:endParaRPr>
          </a:p>
        </p:txBody>
      </p:sp>
      <p:sp>
        <p:nvSpPr>
          <p:cNvPr id="12" name="TextBox 11"/>
          <p:cNvSpPr txBox="1"/>
          <p:nvPr/>
        </p:nvSpPr>
        <p:spPr>
          <a:xfrm>
            <a:off x="323850" y="4581525"/>
            <a:ext cx="4241800" cy="1476375"/>
          </a:xfrm>
          <a:prstGeom prst="rect">
            <a:avLst/>
          </a:prstGeom>
          <a:noFill/>
        </p:spPr>
        <p:txBody>
          <a:bodyPr wrap="none">
            <a:spAutoFit/>
          </a:bodyPr>
          <a:lstStyle/>
          <a:p>
            <a:pPr fontAlgn="auto">
              <a:spcBef>
                <a:spcPts val="0"/>
              </a:spcBef>
              <a:spcAft>
                <a:spcPts val="0"/>
              </a:spcAft>
              <a:defRPr/>
            </a:pPr>
            <a:r>
              <a:rPr lang="en-GB" b="1" dirty="0">
                <a:solidFill>
                  <a:prstClr val="black"/>
                </a:solidFill>
                <a:latin typeface="Calibri"/>
                <a:cs typeface="+mn-cs"/>
              </a:rPr>
              <a:t>Operations Centres</a:t>
            </a:r>
          </a:p>
          <a:p>
            <a:pPr marL="285750" indent="-285750" fontAlgn="auto">
              <a:spcBef>
                <a:spcPts val="0"/>
              </a:spcBef>
              <a:spcAft>
                <a:spcPts val="0"/>
              </a:spcAft>
              <a:buFont typeface="Arial" pitchFamily="34" charset="0"/>
              <a:buChar char="•"/>
              <a:defRPr/>
            </a:pPr>
            <a:r>
              <a:rPr lang="en-GB" b="1" dirty="0">
                <a:solidFill>
                  <a:prstClr val="black"/>
                </a:solidFill>
                <a:latin typeface="Calibri"/>
                <a:cs typeface="+mn-cs"/>
              </a:rPr>
              <a:t>27 National Operations Centres</a:t>
            </a:r>
            <a:endParaRPr lang="en-GB" dirty="0">
              <a:solidFill>
                <a:prstClr val="black"/>
              </a:solidFill>
              <a:latin typeface="Calibri"/>
              <a:cs typeface="+mn-cs"/>
            </a:endParaRPr>
          </a:p>
          <a:p>
            <a:pPr marL="342900" indent="-342900" fontAlgn="auto">
              <a:spcBef>
                <a:spcPts val="0"/>
              </a:spcBef>
              <a:spcAft>
                <a:spcPts val="0"/>
              </a:spcAft>
              <a:buFont typeface="Arial" pitchFamily="34" charset="0"/>
              <a:buChar char="•"/>
              <a:defRPr/>
            </a:pPr>
            <a:r>
              <a:rPr lang="en-GB" b="1" dirty="0">
                <a:solidFill>
                  <a:prstClr val="black"/>
                </a:solidFill>
                <a:latin typeface="Calibri"/>
                <a:cs typeface="+mn-cs"/>
              </a:rPr>
              <a:t> 9 Federations</a:t>
            </a:r>
          </a:p>
          <a:p>
            <a:pPr marL="342900" indent="-342900" fontAlgn="auto">
              <a:spcBef>
                <a:spcPts val="0"/>
              </a:spcBef>
              <a:spcAft>
                <a:spcPts val="0"/>
              </a:spcAft>
              <a:buFont typeface="Arial" pitchFamily="34" charset="0"/>
              <a:buChar char="•"/>
              <a:defRPr/>
            </a:pPr>
            <a:r>
              <a:rPr lang="en-GB" b="1" dirty="0">
                <a:solidFill>
                  <a:prstClr val="black"/>
                </a:solidFill>
                <a:latin typeface="Calibri"/>
                <a:cs typeface="+mn-cs"/>
              </a:rPr>
              <a:t> 1 EIRO (CERN)</a:t>
            </a:r>
          </a:p>
          <a:p>
            <a:pPr fontAlgn="auto">
              <a:spcBef>
                <a:spcPts val="0"/>
              </a:spcBef>
              <a:spcAft>
                <a:spcPts val="0"/>
              </a:spcAft>
              <a:defRPr/>
            </a:pPr>
            <a:r>
              <a:rPr lang="en-GB" b="1" dirty="0">
                <a:solidFill>
                  <a:prstClr val="black"/>
                </a:solidFill>
                <a:latin typeface="Calibri"/>
                <a:cs typeface="+mn-cs"/>
              </a:rPr>
              <a:t>Availability/Reliability (PQ7)</a:t>
            </a:r>
            <a:r>
              <a:rPr lang="en-GB" dirty="0">
                <a:solidFill>
                  <a:prstClr val="black"/>
                </a:solidFill>
                <a:latin typeface="Calibri"/>
                <a:cs typeface="+mn-cs"/>
              </a:rPr>
              <a:t>: 94.8%/95.6%</a:t>
            </a:r>
            <a:endParaRPr lang="en-GB" sz="2000"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214313"/>
            <a:ext cx="7499350" cy="1143000"/>
          </a:xfrm>
        </p:spPr>
        <p:txBody>
          <a:bodyPr/>
          <a:lstStyle/>
          <a:p>
            <a:pPr eaLnBrk="1" fontAlgn="auto" hangingPunct="1">
              <a:spcAft>
                <a:spcPts val="0"/>
              </a:spcAft>
              <a:defRPr/>
            </a:pPr>
            <a:r>
              <a:rPr lang="ru-RU" dirty="0" err="1" smtClean="0">
                <a:solidFill>
                  <a:schemeClr val="tx2">
                    <a:satMod val="130000"/>
                  </a:schemeClr>
                </a:solidFill>
              </a:rPr>
              <a:t>Ресурси</a:t>
            </a:r>
            <a:r>
              <a:rPr lang="ru-RU" dirty="0" smtClean="0">
                <a:solidFill>
                  <a:schemeClr val="tx2">
                    <a:satMod val="130000"/>
                  </a:schemeClr>
                </a:solidFill>
              </a:rPr>
              <a:t> УНГ </a:t>
            </a:r>
            <a:r>
              <a:rPr lang="ru-RU" sz="3600" dirty="0" smtClean="0">
                <a:solidFill>
                  <a:schemeClr val="tx2">
                    <a:satMod val="130000"/>
                  </a:schemeClr>
                </a:solidFill>
                <a:latin typeface="Times New Roman" pitchFamily="18" charset="0"/>
                <a:cs typeface="Times New Roman" pitchFamily="18" charset="0"/>
              </a:rPr>
              <a:t>(26-10-2012)</a:t>
            </a:r>
            <a:endParaRPr lang="ru-RU" sz="3600" dirty="0">
              <a:solidFill>
                <a:schemeClr val="tx2">
                  <a:satMod val="13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451A1A3F-B567-48A9-808F-986388D39268}" type="slidenum">
              <a:rPr lang="ru-RU"/>
              <a:pPr>
                <a:defRPr/>
              </a:pPr>
              <a:t>11</a:t>
            </a:fld>
            <a:endParaRPr lang="ru-RU"/>
          </a:p>
        </p:txBody>
      </p:sp>
      <p:pic>
        <p:nvPicPr>
          <p:cNvPr id="29700" name="Рисунок 4" descr="UNG-Nordu-26-10-2012_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28813"/>
            <a:ext cx="91440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1357313" y="1571625"/>
            <a:ext cx="1674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atin typeface="Corbel" pitchFamily="34" charset="0"/>
              </a:rPr>
              <a:t>26 грид сайтов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214313"/>
            <a:ext cx="7499350" cy="642937"/>
          </a:xfrm>
        </p:spPr>
        <p:txBody>
          <a:bodyPr>
            <a:normAutofit fontScale="90000"/>
          </a:bodyPr>
          <a:lstStyle/>
          <a:p>
            <a:pPr eaLnBrk="1" fontAlgn="auto" hangingPunct="1">
              <a:spcAft>
                <a:spcPts val="0"/>
              </a:spcAft>
              <a:defRPr/>
            </a:pPr>
            <a:r>
              <a:rPr lang="ru-RU" dirty="0" err="1" smtClean="0">
                <a:solidFill>
                  <a:schemeClr val="tx2">
                    <a:satMod val="130000"/>
                  </a:schemeClr>
                </a:solidFill>
              </a:rPr>
              <a:t>Ресурси</a:t>
            </a:r>
            <a:r>
              <a:rPr lang="ru-RU" dirty="0" smtClean="0">
                <a:solidFill>
                  <a:schemeClr val="tx2">
                    <a:satMod val="130000"/>
                  </a:schemeClr>
                </a:solidFill>
              </a:rPr>
              <a:t> УНГ </a:t>
            </a:r>
            <a:r>
              <a:rPr lang="ru-RU" sz="3600" dirty="0" smtClean="0">
                <a:solidFill>
                  <a:schemeClr val="tx2">
                    <a:satMod val="130000"/>
                  </a:schemeClr>
                </a:solidFill>
                <a:latin typeface="Times New Roman" pitchFamily="18" charset="0"/>
                <a:cs typeface="Times New Roman" pitchFamily="18" charset="0"/>
              </a:rPr>
              <a:t>(</a:t>
            </a:r>
            <a:r>
              <a:rPr lang="en-US" sz="3600" dirty="0" smtClean="0">
                <a:solidFill>
                  <a:schemeClr val="tx2">
                    <a:satMod val="130000"/>
                  </a:schemeClr>
                </a:solidFill>
                <a:latin typeface="Times New Roman" pitchFamily="18" charset="0"/>
                <a:cs typeface="Times New Roman" pitchFamily="18" charset="0"/>
              </a:rPr>
              <a:t>31</a:t>
            </a:r>
            <a:r>
              <a:rPr lang="ru-RU" sz="3600" dirty="0" smtClean="0">
                <a:solidFill>
                  <a:schemeClr val="tx2">
                    <a:satMod val="130000"/>
                  </a:schemeClr>
                </a:solidFill>
                <a:latin typeface="Times New Roman" pitchFamily="18" charset="0"/>
                <a:cs typeface="Times New Roman" pitchFamily="18" charset="0"/>
              </a:rPr>
              <a:t>-10-2012)</a:t>
            </a:r>
            <a:endParaRPr lang="ru-RU" sz="3600" dirty="0">
              <a:solidFill>
                <a:schemeClr val="tx2">
                  <a:satMod val="13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F4D8B66D-1DE0-4E8B-B945-FC78E40E6E8F}" type="slidenum">
              <a:rPr lang="ru-RU"/>
              <a:pPr>
                <a:defRPr/>
              </a:pPr>
              <a:t>12</a:t>
            </a:fld>
            <a:endParaRPr lang="ru-RU"/>
          </a:p>
        </p:txBody>
      </p:sp>
      <p:sp>
        <p:nvSpPr>
          <p:cNvPr id="30724" name="TextBox 5"/>
          <p:cNvSpPr txBox="1">
            <a:spLocks noChangeArrowheads="1"/>
          </p:cNvSpPr>
          <p:nvPr/>
        </p:nvSpPr>
        <p:spPr bwMode="auto">
          <a:xfrm>
            <a:off x="1357313" y="85725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atin typeface="Arial Black" pitchFamily="34" charset="0"/>
              </a:rPr>
              <a:t>30</a:t>
            </a:r>
            <a:r>
              <a:rPr lang="ru-RU">
                <a:latin typeface="Arial Black" pitchFamily="34" charset="0"/>
              </a:rPr>
              <a:t> грид сайтов</a:t>
            </a:r>
          </a:p>
        </p:txBody>
      </p:sp>
      <p:sp>
        <p:nvSpPr>
          <p:cNvPr id="30725" name="Прямоугольник 5"/>
          <p:cNvSpPr>
            <a:spLocks noChangeArrowheads="1"/>
          </p:cNvSpPr>
          <p:nvPr/>
        </p:nvSpPr>
        <p:spPr bwMode="auto">
          <a:xfrm>
            <a:off x="5214938" y="857250"/>
            <a:ext cx="358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http://www.nordugrid.org/monitor/</a:t>
            </a:r>
            <a:endParaRPr lang="ru-RU"/>
          </a:p>
        </p:txBody>
      </p:sp>
      <p:pic>
        <p:nvPicPr>
          <p:cNvPr id="30726" name="Рисунок 6" descr="UNG-Nordu-31-10-2012_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36688"/>
            <a:ext cx="9144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750" y="0"/>
            <a:ext cx="3143250" cy="582613"/>
          </a:xfrm>
        </p:spPr>
        <p:txBody>
          <a:bodyPr>
            <a:normAutofit fontScale="90000"/>
          </a:bodyPr>
          <a:lstStyle/>
          <a:p>
            <a:pPr eaLnBrk="1" fontAlgn="auto" hangingPunct="1">
              <a:spcAft>
                <a:spcPts val="0"/>
              </a:spcAft>
              <a:defRPr/>
            </a:pPr>
            <a:r>
              <a:rPr lang="ru-RU" dirty="0" err="1" smtClean="0">
                <a:solidFill>
                  <a:schemeClr val="tx2">
                    <a:satMod val="130000"/>
                  </a:schemeClr>
                </a:solidFill>
              </a:rPr>
              <a:t>Ресурси</a:t>
            </a:r>
            <a:r>
              <a:rPr lang="ru-RU" dirty="0" smtClean="0">
                <a:solidFill>
                  <a:schemeClr val="tx2">
                    <a:satMod val="130000"/>
                  </a:schemeClr>
                </a:solidFill>
              </a:rPr>
              <a:t> УНГ</a:t>
            </a:r>
            <a:endParaRPr lang="ru-RU" dirty="0">
              <a:solidFill>
                <a:schemeClr val="tx2">
                  <a:satMod val="130000"/>
                </a:schemeClr>
              </a:solidFill>
            </a:endParaRPr>
          </a:p>
        </p:txBody>
      </p:sp>
      <p:sp>
        <p:nvSpPr>
          <p:cNvPr id="12" name="Номер слайда 11"/>
          <p:cNvSpPr>
            <a:spLocks noGrp="1"/>
          </p:cNvSpPr>
          <p:nvPr>
            <p:ph type="sldNum" sz="quarter" idx="12"/>
          </p:nvPr>
        </p:nvSpPr>
        <p:spPr/>
        <p:txBody>
          <a:bodyPr/>
          <a:lstStyle/>
          <a:p>
            <a:pPr>
              <a:defRPr/>
            </a:pPr>
            <a:fld id="{3024B9D1-6838-44C0-BFCE-38221DDE205C}" type="slidenum">
              <a:rPr lang="ru-RU"/>
              <a:pPr>
                <a:defRPr/>
              </a:pPr>
              <a:t>13</a:t>
            </a:fld>
            <a:endParaRPr lang="ru-RU"/>
          </a:p>
        </p:txBody>
      </p:sp>
      <p:sp>
        <p:nvSpPr>
          <p:cNvPr id="31748" name="TextBox 8"/>
          <p:cNvSpPr txBox="1">
            <a:spLocks noChangeArrowheads="1"/>
          </p:cNvSpPr>
          <p:nvPr/>
        </p:nvSpPr>
        <p:spPr bwMode="auto">
          <a:xfrm>
            <a:off x="6643688" y="785813"/>
            <a:ext cx="2395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latin typeface="Corbel" pitchFamily="34" charset="0"/>
              </a:rPr>
              <a:t>сайт </a:t>
            </a:r>
            <a:r>
              <a:rPr lang="en-US" sz="2400" b="1">
                <a:latin typeface="Gill Sans MT" pitchFamily="34" charset="0"/>
              </a:rPr>
              <a:t>nordugrid.org</a:t>
            </a:r>
            <a:endParaRPr lang="ru-RU" sz="2400" b="1">
              <a:latin typeface="Corbel" pitchFamily="34" charset="0"/>
            </a:endParaRPr>
          </a:p>
        </p:txBody>
      </p:sp>
      <p:graphicFrame>
        <p:nvGraphicFramePr>
          <p:cNvPr id="13" name="Таблица 12"/>
          <p:cNvGraphicFramePr>
            <a:graphicFrameLocks noGrp="1"/>
          </p:cNvGraphicFramePr>
          <p:nvPr/>
        </p:nvGraphicFramePr>
        <p:xfrm>
          <a:off x="1214438" y="142875"/>
          <a:ext cx="4857750" cy="6562725"/>
        </p:xfrm>
        <a:graphic>
          <a:graphicData uri="http://schemas.openxmlformats.org/drawingml/2006/table">
            <a:tbl>
              <a:tblPr/>
              <a:tblGrid>
                <a:gridCol w="428625"/>
                <a:gridCol w="2000250"/>
                <a:gridCol w="704850"/>
                <a:gridCol w="704850"/>
                <a:gridCol w="1019175"/>
              </a:tblGrid>
              <a:tr h="253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t>
                      </a: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Имя</a:t>
                      </a: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Задачи</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Ресурсы</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Институт</a:t>
                      </a: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Oleksii  Ivanytskyi</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Andrey  Litovchenko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Denys  Malyshev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Vladimir  Pelyh</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183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Denys  Savchenko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Oksana  Shadura</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Volodymyr Yurchenko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BITP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Alexander  Bandura</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IC</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Oleksii  Chystiakov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IC</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Dmytro  Kharchenko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ICMP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Leonid  Belous</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ILTPE</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Andrei  Timoshevskii</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IMAG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Alina  Frolova</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IMBG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Mykyta  Khliestov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IMBG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Vasyl  Mykuliak</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IMBG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Oleksandr  Savytskyi</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IMBG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Bogdan  Tokovenko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IMBG</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Tatyana  Romanenko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IMMSP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19</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Lev  Bekenov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18 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IMP</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Valeriy  Bekenev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IPMS</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Daryna  Pesina</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IRE</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Roman Zubatyuk</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233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ISMA</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Krasymyr  Tretyak</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KIPT</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Andrii  Salnikov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43</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KNU</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Ievgen  Sliusar</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27 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KNU</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Vasiliy  Kuzmenko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KPI</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Vasiliy  Kuzmenko</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KPI</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Sergiy  Gilgurt</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PIMEE</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29</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Vadim  Khramov</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202020"/>
                          </a:solidFill>
                          <a:effectLst/>
                          <a:latin typeface="Times New Roman" pitchFamily="18" charset="0"/>
                          <a:cs typeface="Times New Roman" pitchFamily="18" charset="0"/>
                        </a:rPr>
                        <a:t>THEI</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029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Olga  Prila</a:t>
                      </a:r>
                      <a:endParaRPr kumimoji="0" lang="ru-RU"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45178" marR="4517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25039CA2-450F-4600-9878-B74BEA936246}" type="slidenum">
              <a:rPr lang="ru-RU"/>
              <a:pPr>
                <a:defRPr/>
              </a:pPr>
              <a:t>14</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sp>
        <p:nvSpPr>
          <p:cNvPr id="32773" name="TextBox 1"/>
          <p:cNvSpPr txBox="1">
            <a:spLocks noChangeArrowheads="1"/>
          </p:cNvSpPr>
          <p:nvPr/>
        </p:nvSpPr>
        <p:spPr bwMode="auto">
          <a:xfrm>
            <a:off x="179388" y="1989138"/>
            <a:ext cx="8569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Char char="q"/>
            </a:pPr>
            <a:r>
              <a:rPr lang="uk-UA" sz="2400" b="1"/>
              <a:t>Забезпечити максимально ефективне використання наявного ресурсу УНГ в наукових дослідженнях та інших сферах застосування грід-технологій;</a:t>
            </a:r>
            <a:endParaRPr lang="en-US" sz="2400" b="1"/>
          </a:p>
          <a:p>
            <a:pPr eaLnBrk="1" hangingPunct="1">
              <a:buFont typeface="Wingdings" pitchFamily="2" charset="2"/>
              <a:buChar char="q"/>
            </a:pPr>
            <a:r>
              <a:rPr lang="ru-RU" sz="2400" b="1"/>
              <a:t> </a:t>
            </a:r>
            <a:r>
              <a:rPr lang="en-US" sz="2400" b="1"/>
              <a:t>активізувати міжнародне наукове та науково-технічне співробітництво шляхом залучення користувачів національної грід-інфраструктури до міжнародних віртуальних співтовариств</a:t>
            </a:r>
            <a:r>
              <a:rPr lang="uk-UA" sz="2400" b="1"/>
              <a:t> та започаткування нових міжнародних проектів;</a:t>
            </a:r>
            <a:r>
              <a:rPr lang="en-US" sz="2400" b="1"/>
              <a:t>;</a:t>
            </a:r>
          </a:p>
          <a:p>
            <a:pPr eaLnBrk="1" hangingPunct="1">
              <a:buFont typeface="Wingdings" pitchFamily="2" charset="2"/>
              <a:buChar char="q"/>
            </a:pPr>
            <a:r>
              <a:rPr lang="uk-UA" sz="2400" b="1"/>
              <a:t>забезпечити </a:t>
            </a:r>
            <a:r>
              <a:rPr lang="en-US" sz="2400" b="1"/>
              <a:t>підготовк</a:t>
            </a:r>
            <a:r>
              <a:rPr lang="uk-UA" sz="2400" b="1"/>
              <a:t>у</a:t>
            </a:r>
            <a:r>
              <a:rPr lang="en-US" sz="2400" b="1"/>
              <a:t> фахівців з питань впровадження і застосування грід-технологій.</a:t>
            </a:r>
            <a:endParaRPr lang="en-US" b="1"/>
          </a:p>
        </p:txBody>
      </p:sp>
      <p:sp>
        <p:nvSpPr>
          <p:cNvPr id="32774" name="TextBox 3"/>
          <p:cNvSpPr txBox="1">
            <a:spLocks noChangeArrowheads="1"/>
          </p:cNvSpPr>
          <p:nvPr/>
        </p:nvSpPr>
        <p:spPr bwMode="auto">
          <a:xfrm>
            <a:off x="179388" y="188913"/>
            <a:ext cx="7812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800" b="1">
                <a:solidFill>
                  <a:schemeClr val="bg1"/>
                </a:solidFill>
                <a:latin typeface="Arial" charset="0"/>
              </a:rPr>
              <a:t>Завдання на найближчу перспективу</a:t>
            </a:r>
            <a:endParaRPr lang="en-US" sz="28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A7D199A6-2E5C-40B5-8791-186595910076}" type="slidenum">
              <a:rPr lang="ru-RU"/>
              <a:pPr>
                <a:defRPr/>
              </a:pPr>
              <a:t>15</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grpSp>
        <p:nvGrpSpPr>
          <p:cNvPr id="33799" name="Группа 8"/>
          <p:cNvGrpSpPr>
            <a:grpSpLocks/>
          </p:cNvGrpSpPr>
          <p:nvPr/>
        </p:nvGrpSpPr>
        <p:grpSpPr bwMode="auto">
          <a:xfrm>
            <a:off x="1258888" y="1812925"/>
            <a:ext cx="6335712" cy="4360863"/>
            <a:chOff x="898288" y="1816893"/>
            <a:chExt cx="6335746" cy="4359772"/>
          </a:xfrm>
        </p:grpSpPr>
        <p:sp>
          <p:nvSpPr>
            <p:cNvPr id="10" name="Freeform 4"/>
            <p:cNvSpPr>
              <a:spLocks/>
            </p:cNvSpPr>
            <p:nvPr/>
          </p:nvSpPr>
          <p:spPr bwMode="gray">
            <a:xfrm rot="3600000">
              <a:off x="2543262" y="4173643"/>
              <a:ext cx="2464770" cy="76994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a:noFill/>
            </a:ln>
            <a:effectLst/>
            <a:extLst/>
          </p:spPr>
          <p:txBody>
            <a:bodyPr/>
            <a:lstStyle/>
            <a:p>
              <a:pPr algn="ctr" eaLnBrk="0" fontAlgn="auto" hangingPunct="0">
                <a:spcBef>
                  <a:spcPts val="0"/>
                </a:spcBef>
                <a:spcAft>
                  <a:spcPts val="0"/>
                </a:spcAft>
                <a:defRPr/>
              </a:pPr>
              <a:endParaRPr lang="en-US" kern="0">
                <a:solidFill>
                  <a:srgbClr val="FFFFFF"/>
                </a:solidFill>
                <a:latin typeface="Arial" charset="0"/>
                <a:cs typeface="+mn-cs"/>
              </a:endParaRPr>
            </a:p>
          </p:txBody>
        </p:sp>
        <p:sp>
          <p:nvSpPr>
            <p:cNvPr id="11" name="Freeform 6"/>
            <p:cNvSpPr>
              <a:spLocks/>
            </p:cNvSpPr>
            <p:nvPr/>
          </p:nvSpPr>
          <p:spPr bwMode="gray">
            <a:xfrm rot="10800000">
              <a:off x="2838223" y="2000997"/>
              <a:ext cx="2466988" cy="76974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a:noFill/>
            </a:ln>
            <a:effectLst/>
            <a:extLst/>
          </p:spPr>
          <p:txBody>
            <a:bodyPr/>
            <a:lstStyle/>
            <a:p>
              <a:pPr algn="ctr" eaLnBrk="0" fontAlgn="auto" hangingPunct="0">
                <a:spcBef>
                  <a:spcPts val="0"/>
                </a:spcBef>
                <a:spcAft>
                  <a:spcPts val="0"/>
                </a:spcAft>
                <a:defRPr/>
              </a:pPr>
              <a:endParaRPr lang="en-US" kern="0">
                <a:solidFill>
                  <a:srgbClr val="FFFFFF"/>
                </a:solidFill>
                <a:latin typeface="Arial" charset="0"/>
                <a:cs typeface="+mn-cs"/>
              </a:endParaRPr>
            </a:p>
          </p:txBody>
        </p:sp>
        <p:sp>
          <p:nvSpPr>
            <p:cNvPr id="12" name="Freeform 8"/>
            <p:cNvSpPr>
              <a:spLocks/>
            </p:cNvSpPr>
            <p:nvPr/>
          </p:nvSpPr>
          <p:spPr bwMode="gray">
            <a:xfrm rot="18000000">
              <a:off x="4419697" y="3510234"/>
              <a:ext cx="2466358" cy="771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a:noFill/>
            </a:ln>
            <a:effectLst/>
            <a:extLst/>
          </p:spPr>
          <p:txBody>
            <a:bodyPr/>
            <a:lstStyle/>
            <a:p>
              <a:pPr algn="ctr" eaLnBrk="0" fontAlgn="auto" hangingPunct="0">
                <a:spcBef>
                  <a:spcPts val="0"/>
                </a:spcBef>
                <a:spcAft>
                  <a:spcPts val="0"/>
                </a:spcAft>
                <a:defRPr/>
              </a:pPr>
              <a:endParaRPr lang="en-US" kern="0">
                <a:solidFill>
                  <a:srgbClr val="FFFFFF"/>
                </a:solidFill>
                <a:latin typeface="Arial" charset="0"/>
                <a:cs typeface="+mn-cs"/>
              </a:endParaRPr>
            </a:p>
          </p:txBody>
        </p:sp>
        <p:grpSp>
          <p:nvGrpSpPr>
            <p:cNvPr id="33804" name="Group 9"/>
            <p:cNvGrpSpPr>
              <a:grpSpLocks/>
            </p:cNvGrpSpPr>
            <p:nvPr/>
          </p:nvGrpSpPr>
          <p:grpSpPr bwMode="auto">
            <a:xfrm>
              <a:off x="3505200" y="2590800"/>
              <a:ext cx="2057400" cy="2057400"/>
              <a:chOff x="2016" y="1920"/>
              <a:chExt cx="1680" cy="1680"/>
            </a:xfrm>
          </p:grpSpPr>
          <p:sp>
            <p:nvSpPr>
              <p:cNvPr id="19" name="Oval 10"/>
              <p:cNvSpPr>
                <a:spLocks noChangeArrowheads="1"/>
              </p:cNvSpPr>
              <p:nvPr/>
            </p:nvSpPr>
            <p:spPr bwMode="gray">
              <a:xfrm>
                <a:off x="2016" y="1920"/>
                <a:ext cx="1680" cy="1680"/>
              </a:xfrm>
              <a:prstGeom prst="ellipse">
                <a:avLst/>
              </a:prstGeom>
              <a:gradFill rotWithShape="1">
                <a:gsLst>
                  <a:gs pos="0">
                    <a:srgbClr val="003399"/>
                  </a:gs>
                  <a:gs pos="100000">
                    <a:srgbClr val="003399">
                      <a:gamma/>
                      <a:shade val="0"/>
                      <a:invGamma/>
                    </a:srgbClr>
                  </a:gs>
                </a:gsLst>
                <a:lin ang="5400000" scaled="1"/>
              </a:gradFill>
              <a:ln w="9525">
                <a:solidFill>
                  <a:srgbClr val="000000"/>
                </a:solidFill>
                <a:round/>
                <a:headEnd/>
                <a:tailEnd/>
              </a:ln>
              <a:effectLst/>
              <a:extLst/>
            </p:spPr>
            <p:txBody>
              <a:bodyPr wrap="none" anchor="ctr"/>
              <a:lstStyle/>
              <a:p>
                <a:pPr algn="ctr" eaLnBrk="0" fontAlgn="auto" hangingPunct="0">
                  <a:spcBef>
                    <a:spcPts val="0"/>
                  </a:spcBef>
                  <a:spcAft>
                    <a:spcPts val="0"/>
                  </a:spcAft>
                  <a:defRPr/>
                </a:pPr>
                <a:endParaRPr lang="en-US" kern="0">
                  <a:solidFill>
                    <a:srgbClr val="FFFFFF"/>
                  </a:solidFill>
                  <a:latin typeface="Arial" charset="0"/>
                  <a:cs typeface="+mn-cs"/>
                </a:endParaRPr>
              </a:p>
            </p:txBody>
          </p:sp>
          <p:sp>
            <p:nvSpPr>
              <p:cNvPr id="21" name="Freeform 11"/>
              <p:cNvSpPr>
                <a:spLocks/>
              </p:cNvSpPr>
              <p:nvPr/>
            </p:nvSpPr>
            <p:spPr bwMode="gray">
              <a:xfrm>
                <a:off x="2208" y="194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003399"/>
                  </a:gs>
                </a:gsLst>
                <a:lin ang="5400000" scaled="1"/>
              </a:gradFill>
              <a:ln>
                <a:noFill/>
              </a:ln>
              <a:extLst/>
            </p:spPr>
            <p:txBody>
              <a:bodyPr/>
              <a:lstStyle/>
              <a:p>
                <a:pPr algn="ctr" eaLnBrk="0" fontAlgn="auto" hangingPunct="0">
                  <a:spcBef>
                    <a:spcPts val="0"/>
                  </a:spcBef>
                  <a:spcAft>
                    <a:spcPts val="0"/>
                  </a:spcAft>
                  <a:defRPr/>
                </a:pPr>
                <a:endParaRPr lang="en-US" kern="0">
                  <a:solidFill>
                    <a:srgbClr val="FFFFFF"/>
                  </a:solidFill>
                  <a:latin typeface="Arial" charset="0"/>
                  <a:cs typeface="+mn-cs"/>
                </a:endParaRPr>
              </a:p>
            </p:txBody>
          </p:sp>
        </p:grpSp>
        <p:sp>
          <p:nvSpPr>
            <p:cNvPr id="14" name="Text Box 14"/>
            <p:cNvSpPr txBox="1">
              <a:spLocks noChangeArrowheads="1"/>
            </p:cNvSpPr>
            <p:nvPr/>
          </p:nvSpPr>
          <p:spPr bwMode="auto">
            <a:xfrm>
              <a:off x="898288" y="2591399"/>
              <a:ext cx="2235212" cy="461847"/>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uk-UA" sz="2400" b="1" kern="0" dirty="0">
                  <a:solidFill>
                    <a:srgbClr val="5F5F5F"/>
                  </a:solidFill>
                  <a:latin typeface="Arial" charset="0"/>
                  <a:cs typeface="+mn-cs"/>
                </a:rPr>
                <a:t>Організаційні</a:t>
              </a:r>
              <a:endParaRPr lang="en-US" sz="2400" b="1" kern="0" dirty="0">
                <a:solidFill>
                  <a:srgbClr val="5F5F5F"/>
                </a:solidFill>
                <a:latin typeface="Arial" charset="0"/>
                <a:cs typeface="+mn-cs"/>
              </a:endParaRPr>
            </a:p>
          </p:txBody>
        </p:sp>
        <p:sp>
          <p:nvSpPr>
            <p:cNvPr id="15" name="Text Box 16"/>
            <p:cNvSpPr txBox="1">
              <a:spLocks noChangeArrowheads="1"/>
            </p:cNvSpPr>
            <p:nvPr/>
          </p:nvSpPr>
          <p:spPr bwMode="auto">
            <a:xfrm>
              <a:off x="3352576" y="5714818"/>
              <a:ext cx="2235212" cy="461847"/>
            </a:xfrm>
            <a:prstGeom prst="rect">
              <a:avLst/>
            </a:prstGeom>
            <a:noFill/>
            <a:ln>
              <a:noFill/>
            </a:ln>
            <a:effectLst/>
            <a:extLst/>
          </p:spPr>
          <p:txBody>
            <a:bodyPr>
              <a:spAutoFit/>
            </a:bodyPr>
            <a:lstStyle/>
            <a:p>
              <a:pPr algn="ctr" eaLnBrk="0" fontAlgn="auto" hangingPunct="0">
                <a:spcBef>
                  <a:spcPts val="0"/>
                </a:spcBef>
                <a:spcAft>
                  <a:spcPts val="0"/>
                </a:spcAft>
                <a:defRPr/>
              </a:pPr>
              <a:r>
                <a:rPr lang="uk-UA" sz="2400" b="1" kern="0" dirty="0">
                  <a:solidFill>
                    <a:srgbClr val="5F5F5F"/>
                  </a:solidFill>
                  <a:latin typeface="Arial" charset="0"/>
                  <a:cs typeface="+mn-cs"/>
                </a:rPr>
                <a:t>Кадрові</a:t>
              </a:r>
              <a:endParaRPr lang="en-US" sz="2400" b="1" kern="0" dirty="0">
                <a:solidFill>
                  <a:srgbClr val="5F5F5F"/>
                </a:solidFill>
                <a:latin typeface="Arial" charset="0"/>
                <a:cs typeface="+mn-cs"/>
              </a:endParaRPr>
            </a:p>
          </p:txBody>
        </p:sp>
        <p:sp>
          <p:nvSpPr>
            <p:cNvPr id="17" name="Text Box 17"/>
            <p:cNvSpPr txBox="1">
              <a:spLocks noChangeArrowheads="1"/>
            </p:cNvSpPr>
            <p:nvPr/>
          </p:nvSpPr>
          <p:spPr bwMode="auto">
            <a:xfrm>
              <a:off x="5817976" y="1816893"/>
              <a:ext cx="1416058" cy="461847"/>
            </a:xfrm>
            <a:prstGeom prst="rect">
              <a:avLst/>
            </a:prstGeom>
            <a:noFill/>
            <a:ln>
              <a:noFill/>
            </a:ln>
            <a:effectLst/>
            <a:extLst/>
          </p:spPr>
          <p:txBody>
            <a:bodyPr wrap="none">
              <a:spAutoFit/>
            </a:bodyPr>
            <a:lstStyle/>
            <a:p>
              <a:pPr algn="ctr" eaLnBrk="0" fontAlgn="auto" hangingPunct="0">
                <a:spcBef>
                  <a:spcPts val="0"/>
                </a:spcBef>
                <a:spcAft>
                  <a:spcPts val="0"/>
                </a:spcAft>
                <a:defRPr/>
              </a:pPr>
              <a:r>
                <a:rPr lang="uk-UA" sz="2400" b="1" kern="0" dirty="0">
                  <a:solidFill>
                    <a:srgbClr val="5F5F5F"/>
                  </a:solidFill>
                  <a:latin typeface="Arial" charset="0"/>
                  <a:cs typeface="+mn-cs"/>
                </a:rPr>
                <a:t>Технічні</a:t>
              </a:r>
              <a:endParaRPr lang="en-US" sz="2400" b="1" kern="0" dirty="0">
                <a:solidFill>
                  <a:srgbClr val="5F5F5F"/>
                </a:solidFill>
                <a:latin typeface="Arial" charset="0"/>
                <a:cs typeface="+mn-cs"/>
              </a:endParaRPr>
            </a:p>
          </p:txBody>
        </p:sp>
        <p:sp>
          <p:nvSpPr>
            <p:cNvPr id="18" name="Text Box 18"/>
            <p:cNvSpPr txBox="1">
              <a:spLocks noChangeArrowheads="1"/>
            </p:cNvSpPr>
            <p:nvPr/>
          </p:nvSpPr>
          <p:spPr bwMode="gray">
            <a:xfrm>
              <a:off x="3581177" y="3400822"/>
              <a:ext cx="1905010" cy="769745"/>
            </a:xfrm>
            <a:prstGeom prst="rect">
              <a:avLst/>
            </a:prstGeom>
            <a:noFill/>
            <a:ln>
              <a:noFill/>
            </a:ln>
            <a:effectLst/>
            <a:extLst/>
          </p:spPr>
          <p:txBody>
            <a:bodyPr>
              <a:spAutoFit/>
            </a:bodyPr>
            <a:lstStyle/>
            <a:p>
              <a:pPr algn="ctr" eaLnBrk="0" fontAlgn="auto" hangingPunct="0">
                <a:spcBef>
                  <a:spcPts val="0"/>
                </a:spcBef>
                <a:spcAft>
                  <a:spcPts val="0"/>
                </a:spcAft>
                <a:defRPr/>
              </a:pPr>
              <a:r>
                <a:rPr lang="uk-UA" sz="2200" b="1" kern="0" dirty="0">
                  <a:solidFill>
                    <a:srgbClr val="FFFFFF"/>
                  </a:solidFill>
                  <a:effectLst>
                    <a:outerShdw blurRad="38100" dist="38100" dir="2700000" algn="tl">
                      <a:srgbClr val="C0C0C0"/>
                    </a:outerShdw>
                  </a:effectLst>
                  <a:latin typeface="Arial" charset="0"/>
                  <a:cs typeface="+mn-cs"/>
                </a:rPr>
                <a:t>ПРОБЛЕМИ УНГ</a:t>
              </a:r>
              <a:endParaRPr lang="en-US" sz="2200" b="1" kern="0" dirty="0">
                <a:solidFill>
                  <a:srgbClr val="FFFFFF"/>
                </a:solidFill>
                <a:effectLst>
                  <a:outerShdw blurRad="38100" dist="38100" dir="2700000" algn="tl">
                    <a:srgbClr val="C0C0C0"/>
                  </a:outerShdw>
                </a:effectLst>
                <a:latin typeface="Arial" charset="0"/>
                <a:cs typeface="+mn-cs"/>
              </a:endParaRPr>
            </a:p>
          </p:txBody>
        </p:sp>
      </p:grpSp>
      <p:sp>
        <p:nvSpPr>
          <p:cNvPr id="33800" name="TextBox 21"/>
          <p:cNvSpPr txBox="1">
            <a:spLocks noChangeArrowheads="1"/>
          </p:cNvSpPr>
          <p:nvPr/>
        </p:nvSpPr>
        <p:spPr bwMode="auto">
          <a:xfrm>
            <a:off x="1403350" y="1125538"/>
            <a:ext cx="5894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2800" b="1"/>
              <a:t>Проблеми, що мають бути  вирішені</a:t>
            </a:r>
            <a:endParaRPr lang="ru-RU" sz="28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8AC912BE-CAA1-48A3-A379-775C1A8142AC}" type="slidenum">
              <a:rPr lang="ru-RU"/>
              <a:pPr>
                <a:defRPr/>
              </a:pPr>
              <a:t>16</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348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
        <p:nvSpPr>
          <p:cNvPr id="2" name="TextBox 1"/>
          <p:cNvSpPr txBox="1"/>
          <p:nvPr/>
        </p:nvSpPr>
        <p:spPr>
          <a:xfrm>
            <a:off x="642938" y="1143000"/>
            <a:ext cx="8064500" cy="5632450"/>
          </a:xfrm>
          <a:prstGeom prst="rect">
            <a:avLst/>
          </a:prstGeom>
          <a:noFill/>
        </p:spPr>
        <p:txBody>
          <a:bodyPr>
            <a:spAutoFit/>
          </a:bodyPr>
          <a:lstStyle/>
          <a:p>
            <a:pPr>
              <a:defRPr/>
            </a:pPr>
            <a:r>
              <a:rPr lang="uk-UA" sz="2400" b="1" dirty="0">
                <a:cs typeface="Arial" pitchFamily="34" charset="0"/>
              </a:rPr>
              <a:t>Технічні проблеми:   значною мірою вирішені.</a:t>
            </a:r>
          </a:p>
          <a:p>
            <a:pPr marL="285750" indent="-285750">
              <a:buFont typeface="Wingdings" pitchFamily="2" charset="2"/>
              <a:buChar char="q"/>
              <a:defRPr/>
            </a:pPr>
            <a:r>
              <a:rPr lang="uk-UA" sz="2400" dirty="0">
                <a:cs typeface="Arial" pitchFamily="34" charset="0"/>
              </a:rPr>
              <a:t>сформована Українська </a:t>
            </a:r>
            <a:r>
              <a:rPr lang="uk-UA" sz="2400" dirty="0" err="1">
                <a:cs typeface="Arial" pitchFamily="34" charset="0"/>
              </a:rPr>
              <a:t>грід</a:t>
            </a:r>
            <a:r>
              <a:rPr lang="uk-UA" sz="2400" dirty="0">
                <a:cs typeface="Arial" pitchFamily="34" charset="0"/>
              </a:rPr>
              <a:t> інфраструктура;</a:t>
            </a:r>
          </a:p>
          <a:p>
            <a:pPr marL="285750" indent="-285750">
              <a:buFont typeface="Wingdings" pitchFamily="2" charset="2"/>
              <a:buChar char="q"/>
              <a:defRPr/>
            </a:pPr>
            <a:r>
              <a:rPr lang="uk-UA" sz="2400" dirty="0">
                <a:cs typeface="Arial" pitchFamily="34" charset="0"/>
              </a:rPr>
              <a:t>встановлене проміжне програмне  забезпечення нової генерації (</a:t>
            </a:r>
            <a:r>
              <a:rPr lang="en-US" sz="2400" dirty="0">
                <a:cs typeface="Arial" pitchFamily="34" charset="0"/>
              </a:rPr>
              <a:t>EMI</a:t>
            </a:r>
            <a:r>
              <a:rPr lang="uk-UA" sz="2400" dirty="0">
                <a:cs typeface="Arial" pitchFamily="34" charset="0"/>
              </a:rPr>
              <a:t> -2);</a:t>
            </a:r>
          </a:p>
          <a:p>
            <a:pPr marL="285750" indent="-285750">
              <a:buFont typeface="Wingdings" pitchFamily="2" charset="2"/>
              <a:buChar char="q"/>
              <a:defRPr/>
            </a:pPr>
            <a:r>
              <a:rPr lang="uk-UA" sz="2400" dirty="0">
                <a:cs typeface="Arial" pitchFamily="34" charset="0"/>
              </a:rPr>
              <a:t>успішно реалізується угода з  EGI про інтеграцію на операційному рівні;</a:t>
            </a:r>
            <a:endParaRPr lang="en-US" sz="2400" dirty="0">
              <a:cs typeface="Arial" pitchFamily="34" charset="0"/>
            </a:endParaRPr>
          </a:p>
          <a:p>
            <a:pPr marL="285750" indent="-285750">
              <a:buFont typeface="Wingdings" pitchFamily="2" charset="2"/>
              <a:buChar char="q"/>
              <a:defRPr/>
            </a:pPr>
            <a:r>
              <a:rPr lang="uk-UA" sz="2400" dirty="0">
                <a:cs typeface="Arial" pitchFamily="34" charset="0"/>
              </a:rPr>
              <a:t>створено Український  операційний центр який пройшов сертифікацію в EGI</a:t>
            </a:r>
            <a:r>
              <a:rPr lang="ru-RU" sz="2400" dirty="0">
                <a:cs typeface="Arial" pitchFamily="34" charset="0"/>
              </a:rPr>
              <a:t>;</a:t>
            </a:r>
          </a:p>
          <a:p>
            <a:pPr marL="285750" indent="-285750">
              <a:buFont typeface="Wingdings" pitchFamily="2" charset="2"/>
              <a:buChar char="q"/>
              <a:defRPr/>
            </a:pPr>
            <a:r>
              <a:rPr lang="uk-UA" sz="2400" dirty="0">
                <a:cs typeface="Arial" pitchFamily="34" charset="0"/>
              </a:rPr>
              <a:t>зареєстровано</a:t>
            </a:r>
            <a:r>
              <a:rPr lang="ru-RU" sz="2400" dirty="0">
                <a:cs typeface="Arial" pitchFamily="34" charset="0"/>
              </a:rPr>
              <a:t> </a:t>
            </a:r>
            <a:r>
              <a:rPr lang="uk-UA" sz="2400" dirty="0">
                <a:cs typeface="Arial" pitchFamily="34" charset="0"/>
              </a:rPr>
              <a:t>або</a:t>
            </a:r>
            <a:r>
              <a:rPr lang="ru-RU" sz="2400" dirty="0">
                <a:cs typeface="Arial" pitchFamily="34" charset="0"/>
              </a:rPr>
              <a:t> </a:t>
            </a:r>
            <a:r>
              <a:rPr lang="uk-UA" sz="2400" dirty="0">
                <a:cs typeface="Arial" pitchFamily="34" charset="0"/>
              </a:rPr>
              <a:t>знаходиться</a:t>
            </a:r>
            <a:r>
              <a:rPr lang="ru-RU" sz="2400" dirty="0">
                <a:cs typeface="Arial" pitchFamily="34" charset="0"/>
              </a:rPr>
              <a:t>  у </a:t>
            </a:r>
            <a:r>
              <a:rPr lang="uk-UA" sz="2400" dirty="0">
                <a:cs typeface="Arial" pitchFamily="34" charset="0"/>
              </a:rPr>
              <a:t>стадії</a:t>
            </a:r>
            <a:r>
              <a:rPr lang="ru-RU" sz="2400" dirty="0">
                <a:cs typeface="Arial" pitchFamily="34" charset="0"/>
              </a:rPr>
              <a:t> </a:t>
            </a:r>
            <a:r>
              <a:rPr lang="uk-UA" sz="2400" dirty="0">
                <a:cs typeface="Arial" pitchFamily="34" charset="0"/>
              </a:rPr>
              <a:t>реєстрації</a:t>
            </a:r>
            <a:r>
              <a:rPr lang="ru-RU" sz="2400" dirty="0">
                <a:cs typeface="Arial" pitchFamily="34" charset="0"/>
              </a:rPr>
              <a:t>   10 </a:t>
            </a:r>
            <a:r>
              <a:rPr lang="uk-UA" sz="2400" dirty="0">
                <a:cs typeface="Arial" pitchFamily="34" charset="0"/>
              </a:rPr>
              <a:t>ресурсних</a:t>
            </a:r>
            <a:r>
              <a:rPr lang="ru-RU" sz="2400" dirty="0">
                <a:cs typeface="Arial" pitchFamily="34" charset="0"/>
              </a:rPr>
              <a:t> </a:t>
            </a:r>
            <a:r>
              <a:rPr lang="uk-UA" sz="2400" dirty="0">
                <a:cs typeface="Arial" pitchFamily="34" charset="0"/>
              </a:rPr>
              <a:t>центрів</a:t>
            </a:r>
            <a:r>
              <a:rPr lang="ru-RU" sz="2400" dirty="0">
                <a:cs typeface="Arial" pitchFamily="34" charset="0"/>
              </a:rPr>
              <a:t>; </a:t>
            </a:r>
          </a:p>
          <a:p>
            <a:pPr marL="285750" indent="-285750">
              <a:buFont typeface="Wingdings" pitchFamily="2" charset="2"/>
              <a:buChar char="q"/>
              <a:defRPr/>
            </a:pPr>
            <a:r>
              <a:rPr lang="ru-RU" sz="2400" dirty="0">
                <a:cs typeface="Arial" pitchFamily="34" charset="0"/>
              </a:rPr>
              <a:t>створена команда </a:t>
            </a:r>
            <a:r>
              <a:rPr lang="uk-UA" sz="2400" dirty="0">
                <a:cs typeface="Arial" pitchFamily="34" charset="0"/>
              </a:rPr>
              <a:t>чергових</a:t>
            </a:r>
            <a:r>
              <a:rPr lang="ru-RU" sz="2400" dirty="0">
                <a:cs typeface="Arial" pitchFamily="34" charset="0"/>
              </a:rPr>
              <a:t> (</a:t>
            </a:r>
            <a:r>
              <a:rPr lang="en-US" sz="2400" dirty="0">
                <a:cs typeface="Arial" pitchFamily="34" charset="0"/>
              </a:rPr>
              <a:t>ROD)</a:t>
            </a:r>
            <a:r>
              <a:rPr lang="ru-RU" sz="2400" dirty="0">
                <a:cs typeface="Arial" pitchFamily="34" charset="0"/>
              </a:rPr>
              <a:t>;</a:t>
            </a:r>
          </a:p>
          <a:p>
            <a:pPr marL="285750" indent="-285750">
              <a:buFont typeface="Wingdings" pitchFamily="2" charset="2"/>
              <a:buChar char="q"/>
              <a:defRPr/>
            </a:pPr>
            <a:r>
              <a:rPr lang="uk-UA" sz="2400" dirty="0">
                <a:cs typeface="Arial" pitchFamily="34" charset="0"/>
              </a:rPr>
              <a:t>функціонують </a:t>
            </a:r>
            <a:r>
              <a:rPr lang="ru-RU" sz="2400" dirty="0">
                <a:cs typeface="Arial" pitchFamily="34" charset="0"/>
              </a:rPr>
              <a:t>  </a:t>
            </a:r>
            <a:r>
              <a:rPr lang="uk-UA" sz="2400" dirty="0">
                <a:cs typeface="Arial" pitchFamily="34" charset="0"/>
              </a:rPr>
              <a:t>центральні</a:t>
            </a:r>
            <a:r>
              <a:rPr lang="ru-RU" sz="2400" dirty="0">
                <a:cs typeface="Arial" pitchFamily="34" charset="0"/>
              </a:rPr>
              <a:t> </a:t>
            </a:r>
            <a:r>
              <a:rPr lang="uk-UA" sz="2400" dirty="0">
                <a:cs typeface="Arial" pitchFamily="34" charset="0"/>
              </a:rPr>
              <a:t>сервіси УНГ</a:t>
            </a:r>
            <a:r>
              <a:rPr lang="ru-RU" sz="2400" dirty="0">
                <a:cs typeface="Arial" pitchFamily="34" charset="0"/>
              </a:rPr>
              <a:t>.</a:t>
            </a:r>
          </a:p>
          <a:p>
            <a:pPr marL="285750" indent="-285750">
              <a:defRPr/>
            </a:pPr>
            <a:endParaRPr lang="ru-RU" sz="2400" dirty="0">
              <a:cs typeface="Arial" pitchFamily="34" charset="0"/>
            </a:endParaRPr>
          </a:p>
          <a:p>
            <a:pPr marL="285750" indent="-285750">
              <a:defRPr/>
            </a:pPr>
            <a:r>
              <a:rPr lang="uk-UA" sz="2400" dirty="0">
                <a:cs typeface="Arial" pitchFamily="34" charset="0"/>
              </a:rPr>
              <a:t>    </a:t>
            </a:r>
            <a:r>
              <a:rPr lang="uk-UA" sz="2400" b="1" dirty="0">
                <a:cs typeface="Arial" pitchFamily="34" charset="0"/>
              </a:rPr>
              <a:t>Разом з тим ефективне використання </a:t>
            </a:r>
            <a:r>
              <a:rPr lang="uk-UA" sz="2400" b="1" dirty="0" err="1">
                <a:cs typeface="Arial" pitchFamily="34" charset="0"/>
              </a:rPr>
              <a:t>грід-технологій</a:t>
            </a:r>
            <a:r>
              <a:rPr lang="uk-UA" sz="2400" b="1" dirty="0">
                <a:cs typeface="Arial" pitchFamily="34" charset="0"/>
              </a:rPr>
              <a:t> стримується недостатнім ресурсом УНГ.</a:t>
            </a:r>
            <a:endParaRPr lang="en-US" sz="2400" b="1"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725487"/>
          </a:xfrm>
        </p:spPr>
        <p:txBody>
          <a:bodyPr>
            <a:normAutofit fontScale="90000"/>
          </a:bodyPr>
          <a:lstStyle/>
          <a:p>
            <a:pPr eaLnBrk="1" hangingPunct="1">
              <a:defRPr/>
            </a:pPr>
            <a:r>
              <a:rPr lang="ru-RU" dirty="0" err="1" smtClean="0"/>
              <a:t>Грід-інфраструктура</a:t>
            </a:r>
            <a:r>
              <a:rPr lang="ru-RU" dirty="0" smtClean="0"/>
              <a:t> </a:t>
            </a:r>
            <a:r>
              <a:rPr lang="ru-RU" dirty="0" err="1" smtClean="0"/>
              <a:t>України</a:t>
            </a:r>
            <a:endParaRPr lang="ru-RU" dirty="0"/>
          </a:p>
        </p:txBody>
      </p:sp>
      <p:graphicFrame>
        <p:nvGraphicFramePr>
          <p:cNvPr id="4" name="Содержимое 3"/>
          <p:cNvGraphicFramePr>
            <a:graphicFrameLocks noGrp="1"/>
          </p:cNvGraphicFramePr>
          <p:nvPr>
            <p:ph idx="1"/>
          </p:nvPr>
        </p:nvGraphicFramePr>
        <p:xfrm>
          <a:off x="1435100" y="1071546"/>
          <a:ext cx="749935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643063" y="79375"/>
            <a:ext cx="6632575" cy="920750"/>
          </a:xfrm>
        </p:spPr>
        <p:txBody>
          <a:bodyPr/>
          <a:lstStyle/>
          <a:p>
            <a:pPr eaLnBrk="1" hangingPunct="1"/>
            <a:r>
              <a:rPr lang="ru-RU" sz="3200" smtClean="0"/>
              <a:t>Структура </a:t>
            </a:r>
            <a:r>
              <a:rPr lang="en-US" sz="3200" smtClean="0"/>
              <a:t>NGI_UA</a:t>
            </a:r>
            <a:r>
              <a:rPr lang="ru-RU" sz="3200" smtClean="0"/>
              <a:t> </a:t>
            </a:r>
            <a:br>
              <a:rPr lang="ru-RU" sz="3200" smtClean="0"/>
            </a:br>
            <a:r>
              <a:rPr lang="ru-RU" sz="3200" smtClean="0"/>
              <a:t>(грід-сайти)</a:t>
            </a:r>
            <a:endParaRPr lang="ru-RU" sz="3200" b="1"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40863F6-4AD2-478E-94A4-6A7761C5EB35}" type="slidenum">
              <a:rPr lang="en-US"/>
              <a:pPr>
                <a:defRPr/>
              </a:pPr>
              <a:t>18</a:t>
            </a:fld>
            <a:endParaRPr lang="en-US"/>
          </a:p>
        </p:txBody>
      </p:sp>
      <p:pic>
        <p:nvPicPr>
          <p:cNvPr id="36868" name="Рисунок 9" descr="Состав NGI_UA-1-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071563"/>
            <a:ext cx="802798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8DE1CD48-BE30-4F0D-8B19-BD2814E9C1AD}" type="slidenum">
              <a:rPr lang="ru-RU"/>
              <a:pPr>
                <a:defRPr/>
              </a:pPr>
              <a:t>19</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
        <p:nvSpPr>
          <p:cNvPr id="2" name="TextBox 1"/>
          <p:cNvSpPr txBox="1"/>
          <p:nvPr/>
        </p:nvSpPr>
        <p:spPr>
          <a:xfrm>
            <a:off x="323850" y="1125538"/>
            <a:ext cx="8640763" cy="5108575"/>
          </a:xfrm>
          <a:prstGeom prst="rect">
            <a:avLst/>
          </a:prstGeom>
          <a:noFill/>
        </p:spPr>
        <p:txBody>
          <a:bodyPr>
            <a:spAutoFit/>
          </a:bodyPr>
          <a:lstStyle/>
          <a:p>
            <a:pPr>
              <a:defRPr/>
            </a:pPr>
            <a:r>
              <a:rPr lang="uk-UA" sz="2400" b="1" dirty="0">
                <a:cs typeface="Arial" pitchFamily="34" charset="0"/>
              </a:rPr>
              <a:t>Організаційні проблеми:</a:t>
            </a:r>
          </a:p>
          <a:p>
            <a:pPr>
              <a:defRPr/>
            </a:pPr>
            <a:endParaRPr lang="uk-UA" sz="2400" b="1" dirty="0">
              <a:cs typeface="Arial" pitchFamily="34" charset="0"/>
            </a:endParaRPr>
          </a:p>
          <a:p>
            <a:pPr marL="285750" indent="-285750">
              <a:buFont typeface="Wingdings" pitchFamily="2" charset="2"/>
              <a:buChar char="q"/>
              <a:defRPr/>
            </a:pPr>
            <a:r>
              <a:rPr lang="uk-UA" sz="2000" dirty="0">
                <a:cs typeface="Arial" pitchFamily="34" charset="0"/>
              </a:rPr>
              <a:t>У червні 2012 року на засіданні Координаційного комітету були прийнято  рішення про підписання  «Операційної угоді про рівень сервісів в УНГ»  менеджерами </a:t>
            </a:r>
            <a:r>
              <a:rPr lang="uk-UA" sz="2000" dirty="0" err="1">
                <a:cs typeface="Arial" pitchFamily="34" charset="0"/>
              </a:rPr>
              <a:t>грід</a:t>
            </a:r>
            <a:r>
              <a:rPr lang="uk-UA" sz="2000" dirty="0">
                <a:cs typeface="Arial" pitchFamily="34" charset="0"/>
              </a:rPr>
              <a:t> сайтів УНГ для   фіксації  взаємних зобов’язань щодо функціонування </a:t>
            </a:r>
            <a:r>
              <a:rPr lang="uk-UA" sz="2000" dirty="0" err="1">
                <a:cs typeface="Arial" pitchFamily="34" charset="0"/>
              </a:rPr>
              <a:t>грід</a:t>
            </a:r>
            <a:r>
              <a:rPr lang="uk-UA" sz="2000" dirty="0">
                <a:cs typeface="Arial" pitchFamily="34" charset="0"/>
              </a:rPr>
              <a:t> інфраструктури</a:t>
            </a:r>
            <a:r>
              <a:rPr lang="ru-RU" sz="2000" dirty="0">
                <a:solidFill>
                  <a:srgbClr val="00B050"/>
                </a:solidFill>
                <a:cs typeface="Arial" pitchFamily="34" charset="0"/>
              </a:rPr>
              <a:t>;</a:t>
            </a:r>
          </a:p>
          <a:p>
            <a:pPr marL="285750" indent="-285750">
              <a:buFont typeface="Wingdings" pitchFamily="2" charset="2"/>
              <a:buChar char="q"/>
              <a:defRPr/>
            </a:pPr>
            <a:r>
              <a:rPr lang="uk-UA" sz="2000" dirty="0">
                <a:cs typeface="Arial" pitchFamily="34" charset="0"/>
              </a:rPr>
              <a:t>На даний час тільки ресурсні центри </a:t>
            </a:r>
            <a:r>
              <a:rPr lang="en-US" sz="2000" dirty="0">
                <a:cs typeface="Arial" pitchFamily="34" charset="0"/>
              </a:rPr>
              <a:t>NGI UA </a:t>
            </a:r>
            <a:r>
              <a:rPr lang="uk-UA" sz="2000" dirty="0">
                <a:cs typeface="Arial" pitchFamily="34" charset="0"/>
              </a:rPr>
              <a:t>та Інститут харчової біотехнології та </a:t>
            </a:r>
            <a:r>
              <a:rPr lang="uk-UA" sz="2000" dirty="0" err="1">
                <a:cs typeface="Arial" pitchFamily="34" charset="0"/>
              </a:rPr>
              <a:t>геномики</a:t>
            </a:r>
            <a:r>
              <a:rPr lang="uk-UA" sz="2000" dirty="0">
                <a:cs typeface="Arial" pitchFamily="34" charset="0"/>
              </a:rPr>
              <a:t> НАН України підписали цю угоду .  </a:t>
            </a:r>
            <a:r>
              <a:rPr lang="uk-UA" sz="2000" b="1" i="1" dirty="0">
                <a:cs typeface="Arial" pitchFamily="34" charset="0"/>
              </a:rPr>
              <a:t>Решта інститутів це рішення Координаційного комітету не виконала.</a:t>
            </a:r>
            <a:r>
              <a:rPr lang="uk-UA" sz="2000" dirty="0">
                <a:cs typeface="Arial" pitchFamily="34" charset="0"/>
              </a:rPr>
              <a:t> </a:t>
            </a:r>
            <a:endParaRPr lang="ru-RU" sz="2000" dirty="0">
              <a:cs typeface="Arial" pitchFamily="34" charset="0"/>
            </a:endParaRPr>
          </a:p>
          <a:p>
            <a:pPr marL="285750" indent="-285750">
              <a:buFont typeface="Wingdings" pitchFamily="2" charset="2"/>
              <a:buChar char="q"/>
              <a:defRPr/>
            </a:pPr>
            <a:r>
              <a:rPr lang="uk-UA" sz="2000" dirty="0">
                <a:cs typeface="Arial" pitchFamily="34" charset="0"/>
              </a:rPr>
              <a:t>Система тестування доступності </a:t>
            </a:r>
            <a:r>
              <a:rPr lang="uk-UA" sz="2000" dirty="0" err="1">
                <a:cs typeface="Arial" pitchFamily="34" charset="0"/>
              </a:rPr>
              <a:t>грід</a:t>
            </a:r>
            <a:r>
              <a:rPr lang="uk-UA" sz="2000" dirty="0">
                <a:cs typeface="Arial" pitchFamily="34" charset="0"/>
              </a:rPr>
              <a:t> сайтів УНГ, яка введена в експлуатацію в минулому  році, фіксує тривале невиконання тестів на </a:t>
            </a:r>
            <a:r>
              <a:rPr lang="uk-UA" sz="2000" b="1" i="1" dirty="0">
                <a:cs typeface="Arial" pitchFamily="34" charset="0"/>
              </a:rPr>
              <a:t>кластерах УНГ, зокрема на кластерах Інституту космічних досліджень НАНУ-НКАУ</a:t>
            </a:r>
            <a:r>
              <a:rPr lang="ru-RU" sz="2000" b="1" i="1" dirty="0">
                <a:cs typeface="Arial" pitchFamily="34" charset="0"/>
              </a:rPr>
              <a:t>,  </a:t>
            </a:r>
            <a:r>
              <a:rPr lang="en-US" sz="2000" b="1" i="1" dirty="0">
                <a:cs typeface="Arial" pitchFamily="34" charset="0"/>
              </a:rPr>
              <a:t> </a:t>
            </a:r>
            <a:r>
              <a:rPr lang="ru-RU" sz="2000" b="1" i="1" dirty="0">
                <a:cs typeface="Arial" pitchFamily="34" charset="0"/>
              </a:rPr>
              <a:t>Радиоастрономический институт НАН Украины</a:t>
            </a:r>
            <a:r>
              <a:rPr lang="ru-RU" sz="2000" dirty="0">
                <a:cs typeface="Arial" pitchFamily="34" charset="0"/>
              </a:rPr>
              <a:t>.</a:t>
            </a:r>
          </a:p>
          <a:p>
            <a:pPr marL="285750" indent="-285750">
              <a:buFont typeface="Wingdings" pitchFamily="2" charset="2"/>
              <a:buChar char="q"/>
              <a:defRPr/>
            </a:pPr>
            <a:r>
              <a:rPr lang="uk-UA" sz="2000" dirty="0">
                <a:cs typeface="Arial" pitchFamily="34" charset="0"/>
              </a:rPr>
              <a:t>Більшість кластерів УНГ не відкрита для моніторингу з боку БКЦ.</a:t>
            </a:r>
            <a:endParaRPr lang="ru-RU" sz="2000" dirty="0">
              <a:cs typeface="Arial" pitchFamily="34" charset="0"/>
            </a:endParaRPr>
          </a:p>
          <a:p>
            <a:pPr>
              <a:defRPr/>
            </a:pPr>
            <a:endParaRPr lang="en-US"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A4171EFF-A1D3-4CF3-A54A-FB1D2225C2B5}" type="slidenum">
              <a:rPr lang="ru-RU"/>
              <a:pPr>
                <a:defRPr/>
              </a:pPr>
              <a:t>2</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204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graphicFrame>
        <p:nvGraphicFramePr>
          <p:cNvPr id="6" name="Таблица 5"/>
          <p:cNvGraphicFramePr>
            <a:graphicFrameLocks noGrp="1"/>
          </p:cNvGraphicFramePr>
          <p:nvPr/>
        </p:nvGraphicFramePr>
        <p:xfrm>
          <a:off x="457200" y="3735388"/>
          <a:ext cx="8229600" cy="254000"/>
        </p:xfrm>
        <a:graphic>
          <a:graphicData uri="http://schemas.openxmlformats.org/drawingml/2006/table">
            <a:tbl>
              <a:tblPr/>
              <a:tblGrid>
                <a:gridCol w="4114800"/>
                <a:gridCol w="4114800"/>
              </a:tblGrid>
              <a:tr h="254000">
                <a:tc>
                  <a:txBody>
                    <a:bodyPr/>
                    <a:lstStyle/>
                    <a:p>
                      <a:pPr algn="ctr"/>
                      <a:r>
                        <a:rPr lang="ru-RU" sz="1100" b="1">
                          <a:effectLst/>
                        </a:rPr>
                        <a:t>Прем'єр-міністр України</a:t>
                      </a:r>
                      <a:r>
                        <a:rPr lang="ru-RU" sz="1100">
                          <a:effectLst/>
                        </a:rPr>
                        <a:t> </a:t>
                      </a:r>
                    </a:p>
                  </a:txBody>
                  <a:tcPr marL="321097" marR="321097" marT="41542" marB="41542">
                    <a:lnL>
                      <a:noFill/>
                    </a:lnL>
                    <a:lnR>
                      <a:noFill/>
                    </a:lnR>
                    <a:lnT>
                      <a:noFill/>
                    </a:lnT>
                    <a:lnB>
                      <a:noFill/>
                    </a:lnB>
                    <a:solidFill>
                      <a:srgbClr val="FFFFFF"/>
                    </a:solidFill>
                  </a:tcPr>
                </a:tc>
                <a:tc>
                  <a:txBody>
                    <a:bodyPr/>
                    <a:lstStyle/>
                    <a:p>
                      <a:pPr algn="ctr"/>
                      <a:r>
                        <a:rPr lang="ru-RU" sz="1100" b="1" dirty="0">
                          <a:effectLst/>
                        </a:rPr>
                        <a:t>Ю. ТИМОШЕНКО</a:t>
                      </a:r>
                      <a:r>
                        <a:rPr lang="ru-RU" sz="1100" dirty="0">
                          <a:effectLst/>
                        </a:rPr>
                        <a:t> </a:t>
                      </a:r>
                    </a:p>
                  </a:txBody>
                  <a:tcPr marL="321097" marR="321097" marT="41542" marB="41542">
                    <a:lnL>
                      <a:noFill/>
                    </a:lnL>
                    <a:lnR>
                      <a:noFill/>
                    </a:lnR>
                    <a:lnT>
                      <a:noFill/>
                    </a:lnT>
                    <a:lnB>
                      <a:noFill/>
                    </a:lnB>
                    <a:solidFill>
                      <a:srgbClr val="FFFFFF"/>
                    </a:solidFill>
                  </a:tcPr>
                </a:tc>
              </a:tr>
            </a:tbl>
          </a:graphicData>
        </a:graphic>
      </p:graphicFrame>
      <p:sp>
        <p:nvSpPr>
          <p:cNvPr id="20490" name="Rectangle 3"/>
          <p:cNvSpPr>
            <a:spLocks noChangeArrowheads="1"/>
          </p:cNvSpPr>
          <p:nvPr/>
        </p:nvSpPr>
        <p:spPr bwMode="auto">
          <a:xfrm>
            <a:off x="107950" y="1331913"/>
            <a:ext cx="8928100" cy="526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sz="1200">
                <a:solidFill>
                  <a:srgbClr val="000000"/>
                </a:solidFill>
                <a:latin typeface="Arial" charset="0"/>
              </a:rPr>
              <a:t>  </a:t>
            </a:r>
            <a:endParaRPr lang="en-US" sz="1900">
              <a:solidFill>
                <a:srgbClr val="000000"/>
              </a:solidFill>
              <a:latin typeface="Arial" charset="0"/>
            </a:endParaRPr>
          </a:p>
          <a:p>
            <a:pPr eaLnBrk="0" hangingPunct="0"/>
            <a:endParaRPr lang="uk-UA" sz="1900">
              <a:solidFill>
                <a:srgbClr val="000000"/>
              </a:solidFill>
              <a:latin typeface="Arial" charset="0"/>
            </a:endParaRPr>
          </a:p>
          <a:p>
            <a:pPr eaLnBrk="0" hangingPunct="0"/>
            <a:endParaRPr lang="uk-UA" sz="1900">
              <a:solidFill>
                <a:srgbClr val="000000"/>
              </a:solidFill>
              <a:latin typeface="Arial" charset="0"/>
            </a:endParaRPr>
          </a:p>
          <a:p>
            <a:pPr algn="ctr" eaLnBrk="0" hangingPunct="0"/>
            <a:r>
              <a:rPr lang="en-US" sz="1900">
                <a:solidFill>
                  <a:srgbClr val="000000"/>
                </a:solidFill>
                <a:latin typeface="Arial" charset="0"/>
              </a:rPr>
              <a:t>КАБІНЕТ МІНІСТРІВ УКРАЇНИ</a:t>
            </a:r>
          </a:p>
          <a:p>
            <a:pPr algn="ctr" eaLnBrk="0" hangingPunct="0"/>
            <a:r>
              <a:rPr lang="en-US" sz="1900">
                <a:solidFill>
                  <a:srgbClr val="000000"/>
                </a:solidFill>
                <a:latin typeface="Arial" charset="0"/>
              </a:rPr>
              <a:t>ПОСТАНОВА</a:t>
            </a:r>
          </a:p>
          <a:p>
            <a:pPr algn="ctr" eaLnBrk="0" hangingPunct="0"/>
            <a:r>
              <a:rPr lang="en-US" sz="1200">
                <a:solidFill>
                  <a:srgbClr val="000000"/>
                </a:solidFill>
                <a:latin typeface="Arial" charset="0"/>
              </a:rPr>
              <a:t>від 23 вересня 2009 р. N 1020</a:t>
            </a:r>
            <a:endParaRPr lang="en-US" sz="900">
              <a:latin typeface="Arial" charset="0"/>
            </a:endParaRPr>
          </a:p>
          <a:p>
            <a:pPr algn="ctr" eaLnBrk="0" hangingPunct="0"/>
            <a:r>
              <a:rPr lang="en-US" sz="1200">
                <a:solidFill>
                  <a:srgbClr val="000000"/>
                </a:solidFill>
                <a:latin typeface="Arial" charset="0"/>
              </a:rPr>
              <a:t>Київ</a:t>
            </a:r>
            <a:endParaRPr lang="en-US" sz="1900">
              <a:solidFill>
                <a:srgbClr val="000000"/>
              </a:solidFill>
              <a:latin typeface="Arial" charset="0"/>
            </a:endParaRPr>
          </a:p>
          <a:p>
            <a:pPr algn="ctr" eaLnBrk="0" hangingPunct="0"/>
            <a:r>
              <a:rPr lang="en-US" sz="1900">
                <a:solidFill>
                  <a:srgbClr val="000000"/>
                </a:solidFill>
                <a:latin typeface="Arial" charset="0"/>
              </a:rPr>
              <a:t>Про затвердження Державної цільової науково-технічної програми впровадження і застосування грід-технологій на 2009 - 2013 роки</a:t>
            </a:r>
          </a:p>
          <a:p>
            <a:pPr algn="ctr" eaLnBrk="0" hangingPunct="0"/>
            <a:r>
              <a:rPr lang="en-US" sz="1200">
                <a:solidFill>
                  <a:srgbClr val="008000"/>
                </a:solidFill>
                <a:latin typeface="Arial" charset="0"/>
                <a:hlinkClick r:id="rId5"/>
              </a:rPr>
              <a:t>Із змінами і доповненнями, внесеними</a:t>
            </a:r>
            <a:br>
              <a:rPr lang="en-US" sz="1200">
                <a:solidFill>
                  <a:srgbClr val="008000"/>
                </a:solidFill>
                <a:latin typeface="Arial" charset="0"/>
                <a:hlinkClick r:id="rId5"/>
              </a:rPr>
            </a:br>
            <a:r>
              <a:rPr lang="en-US" sz="1200">
                <a:solidFill>
                  <a:srgbClr val="008000"/>
                </a:solidFill>
                <a:latin typeface="Arial" charset="0"/>
                <a:hlinkClick r:id="rId5"/>
              </a:rPr>
              <a:t> постановою Кабінету Міністрів України</a:t>
            </a:r>
            <a:br>
              <a:rPr lang="en-US" sz="1200">
                <a:solidFill>
                  <a:srgbClr val="008000"/>
                </a:solidFill>
                <a:latin typeface="Arial" charset="0"/>
                <a:hlinkClick r:id="rId5"/>
              </a:rPr>
            </a:br>
            <a:r>
              <a:rPr lang="en-US" sz="1200">
                <a:solidFill>
                  <a:srgbClr val="008000"/>
                </a:solidFill>
                <a:latin typeface="Arial" charset="0"/>
                <a:hlinkClick r:id="rId5"/>
              </a:rPr>
              <a:t> від 7 вересня 2011 року N 941</a:t>
            </a:r>
            <a:endParaRPr lang="en-US" sz="900">
              <a:latin typeface="Arial" charset="0"/>
            </a:endParaRPr>
          </a:p>
          <a:p>
            <a:pPr eaLnBrk="0" hangingPunct="0"/>
            <a:r>
              <a:rPr lang="en-US" sz="1200">
                <a:solidFill>
                  <a:srgbClr val="000000"/>
                </a:solidFill>
                <a:latin typeface="Arial" charset="0"/>
              </a:rPr>
              <a:t>Кабінет Міністрів України </a:t>
            </a:r>
            <a:r>
              <a:rPr lang="en-US" sz="1200" b="1">
                <a:solidFill>
                  <a:srgbClr val="000000"/>
                </a:solidFill>
                <a:latin typeface="Arial" charset="0"/>
              </a:rPr>
              <a:t>постановляє</a:t>
            </a:r>
            <a:r>
              <a:rPr lang="en-US" sz="1200">
                <a:solidFill>
                  <a:srgbClr val="000000"/>
                </a:solidFill>
                <a:latin typeface="Arial" charset="0"/>
              </a:rPr>
              <a:t>:</a:t>
            </a:r>
            <a:endParaRPr lang="en-US" sz="900">
              <a:latin typeface="Arial" charset="0"/>
            </a:endParaRPr>
          </a:p>
          <a:p>
            <a:pPr eaLnBrk="0" hangingPunct="0"/>
            <a:r>
              <a:rPr lang="en-US" sz="1200">
                <a:solidFill>
                  <a:srgbClr val="000000"/>
                </a:solidFill>
                <a:latin typeface="Arial" charset="0"/>
              </a:rPr>
              <a:t>1. Затвердити Державну цільову науково-технічну програму впровадження і застосування грід-технологій на 2009 - 2013 роки (далі - Програма), що додається.</a:t>
            </a:r>
            <a:endParaRPr lang="en-US" sz="900">
              <a:latin typeface="Arial" charset="0"/>
            </a:endParaRPr>
          </a:p>
          <a:p>
            <a:pPr eaLnBrk="0" hangingPunct="0"/>
            <a:r>
              <a:rPr lang="en-US" sz="1200">
                <a:solidFill>
                  <a:srgbClr val="000000"/>
                </a:solidFill>
                <a:latin typeface="Arial" charset="0"/>
              </a:rPr>
              <a:t>2. </a:t>
            </a:r>
            <a:r>
              <a:rPr lang="en-US" sz="1200">
                <a:solidFill>
                  <a:srgbClr val="008000"/>
                </a:solidFill>
                <a:latin typeface="Arial" charset="0"/>
                <a:hlinkClick r:id="rId6"/>
              </a:rPr>
              <a:t>Міністерству економічного розвитку і торгівлі</a:t>
            </a:r>
            <a:r>
              <a:rPr lang="en-US" sz="1200">
                <a:solidFill>
                  <a:srgbClr val="000000"/>
                </a:solidFill>
                <a:latin typeface="Arial" charset="0"/>
              </a:rPr>
              <a:t> включати щороку за поданням </a:t>
            </a:r>
            <a:r>
              <a:rPr lang="en-US" sz="1200">
                <a:solidFill>
                  <a:srgbClr val="008000"/>
                </a:solidFill>
                <a:latin typeface="Arial" charset="0"/>
                <a:hlinkClick r:id="rId6"/>
              </a:rPr>
              <a:t>Державного агентства з питань науки, інновацій та інформатизації</a:t>
            </a:r>
            <a:r>
              <a:rPr lang="en-US" sz="1200">
                <a:solidFill>
                  <a:srgbClr val="000000"/>
                </a:solidFill>
                <a:latin typeface="Arial" charset="0"/>
              </a:rPr>
              <a:t> та Національної академії наук визначені Програмою завдання, заходи та показники до розділів проекту Державної програми економічного і соціального розвитку України на відповідний рік.</a:t>
            </a:r>
            <a:endParaRPr lang="en-US" sz="900">
              <a:latin typeface="Arial" charset="0"/>
            </a:endParaRPr>
          </a:p>
          <a:p>
            <a:pPr eaLnBrk="0" hangingPunct="0"/>
            <a:r>
              <a:rPr lang="en-US" sz="1200">
                <a:solidFill>
                  <a:srgbClr val="008000"/>
                </a:solidFill>
                <a:latin typeface="Arial" charset="0"/>
                <a:hlinkClick r:id="rId6"/>
              </a:rPr>
              <a:t>(пункт 2 із змінами, внесеними згідно з постановою</a:t>
            </a:r>
            <a:br>
              <a:rPr lang="en-US" sz="1200">
                <a:solidFill>
                  <a:srgbClr val="008000"/>
                </a:solidFill>
                <a:latin typeface="Arial" charset="0"/>
                <a:hlinkClick r:id="rId6"/>
              </a:rPr>
            </a:br>
            <a:r>
              <a:rPr lang="en-US" sz="1200">
                <a:solidFill>
                  <a:srgbClr val="008000"/>
                </a:solidFill>
                <a:latin typeface="Arial" charset="0"/>
                <a:hlinkClick r:id="rId6"/>
              </a:rPr>
              <a:t> Кабінету Міністрів України від 07.09.2011 р. N 941)</a:t>
            </a:r>
            <a:endParaRPr lang="en-US" sz="900">
              <a:latin typeface="Arial" charset="0"/>
            </a:endParaRPr>
          </a:p>
          <a:p>
            <a:pPr eaLnBrk="0" hangingPunct="0"/>
            <a:r>
              <a:rPr lang="en-US" sz="1200">
                <a:solidFill>
                  <a:srgbClr val="000000"/>
                </a:solidFill>
                <a:latin typeface="Arial" charset="0"/>
              </a:rPr>
              <a:t>3. Національній академії наук, </a:t>
            </a:r>
            <a:r>
              <a:rPr lang="en-US" sz="1200">
                <a:solidFill>
                  <a:srgbClr val="008000"/>
                </a:solidFill>
                <a:latin typeface="Arial" charset="0"/>
                <a:hlinkClick r:id="rId6"/>
              </a:rPr>
              <a:t>Державному агентству з питань науки, інновацій та інформатизації</a:t>
            </a:r>
            <a:r>
              <a:rPr lang="en-US" sz="1200">
                <a:solidFill>
                  <a:srgbClr val="000000"/>
                </a:solidFill>
                <a:latin typeface="Arial" charset="0"/>
              </a:rPr>
              <a:t> та Міністерству охорони здоров'я подавати щороку до 15 квітня Кабінетові Міністрів України і </a:t>
            </a:r>
            <a:r>
              <a:rPr lang="en-US" sz="1200">
                <a:solidFill>
                  <a:srgbClr val="008000"/>
                </a:solidFill>
                <a:latin typeface="Arial" charset="0"/>
                <a:hlinkClick r:id="rId6"/>
              </a:rPr>
              <a:t>Міністерству економічного розвитку і торгівлі</a:t>
            </a:r>
            <a:r>
              <a:rPr lang="en-US" sz="1200">
                <a:solidFill>
                  <a:srgbClr val="000000"/>
                </a:solidFill>
                <a:latin typeface="Arial" charset="0"/>
              </a:rPr>
              <a:t> інформацію про хід виконання Програми.</a:t>
            </a:r>
            <a:endParaRPr lang="en-US" sz="900">
              <a:latin typeface="Arial" charset="0"/>
            </a:endParaRPr>
          </a:p>
          <a:p>
            <a:pPr eaLnBrk="0" hangingPunct="0"/>
            <a:r>
              <a:rPr lang="en-US" sz="1200">
                <a:solidFill>
                  <a:srgbClr val="008000"/>
                </a:solidFill>
                <a:latin typeface="Arial" charset="0"/>
                <a:hlinkClick r:id="rId6"/>
              </a:rPr>
              <a:t>(пункт 3 із змінами, внесеними згідно з постановою</a:t>
            </a:r>
            <a:br>
              <a:rPr lang="en-US" sz="1200">
                <a:solidFill>
                  <a:srgbClr val="008000"/>
                </a:solidFill>
                <a:latin typeface="Arial" charset="0"/>
                <a:hlinkClick r:id="rId6"/>
              </a:rPr>
            </a:br>
            <a:r>
              <a:rPr lang="en-US" sz="1200">
                <a:solidFill>
                  <a:srgbClr val="008000"/>
                </a:solidFill>
                <a:latin typeface="Arial" charset="0"/>
                <a:hlinkClick r:id="rId6"/>
              </a:rPr>
              <a:t> Кабінету Міністрів України від 07.09.2011 р. N 941)</a:t>
            </a:r>
            <a:endParaRPr lang="en-US" sz="5200">
              <a:solidFill>
                <a:srgbClr val="000000"/>
              </a:solidFill>
              <a:latin typeface="Arial" charset="0"/>
            </a:endParaRPr>
          </a:p>
        </p:txBody>
      </p:sp>
      <p:pic>
        <p:nvPicPr>
          <p:cNvPr id="20491" name="Picture 4" descr="http://search.ligazakon.ua/l_flib1.nsf/LookupFiles/TSIGN.GIF/$file/TSIG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3675" y="1074738"/>
            <a:ext cx="628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0" y="0"/>
            <a:ext cx="5141913" cy="654050"/>
          </a:xfrm>
        </p:spPr>
        <p:txBody>
          <a:bodyPr>
            <a:normAutofit fontScale="90000"/>
          </a:bodyPr>
          <a:lstStyle/>
          <a:p>
            <a:pPr>
              <a:defRPr/>
            </a:pPr>
            <a:r>
              <a:rPr lang="en-US" dirty="0" smtClean="0"/>
              <a:t>uagrid.org.ua</a:t>
            </a:r>
            <a:endParaRPr lang="ru-RU" dirty="0" smtClean="0"/>
          </a:p>
        </p:txBody>
      </p:sp>
      <p:pic>
        <p:nvPicPr>
          <p:cNvPr id="38915" name="Рисунок 3" descr="SGAS-4_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71500"/>
            <a:ext cx="8374063"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313" y="0"/>
            <a:ext cx="7499350" cy="500063"/>
          </a:xfrm>
        </p:spPr>
        <p:txBody>
          <a:bodyPr>
            <a:normAutofit fontScale="90000"/>
          </a:bodyPr>
          <a:lstStyle/>
          <a:p>
            <a:pPr>
              <a:defRPr/>
            </a:pPr>
            <a:r>
              <a:rPr lang="ru-RU" dirty="0" err="1" smtClean="0">
                <a:solidFill>
                  <a:schemeClr val="tx2">
                    <a:satMod val="130000"/>
                  </a:schemeClr>
                </a:solidFill>
              </a:rPr>
              <a:t>Ресурси</a:t>
            </a:r>
            <a:r>
              <a:rPr lang="ru-RU" dirty="0" smtClean="0">
                <a:solidFill>
                  <a:schemeClr val="tx2">
                    <a:satMod val="130000"/>
                  </a:schemeClr>
                </a:solidFill>
              </a:rPr>
              <a:t> УНГ</a:t>
            </a:r>
            <a:endParaRPr lang="ru-RU" dirty="0"/>
          </a:p>
        </p:txBody>
      </p:sp>
      <p:sp>
        <p:nvSpPr>
          <p:cNvPr id="39939" name="Содержимое 2"/>
          <p:cNvSpPr>
            <a:spLocks noGrp="1"/>
          </p:cNvSpPr>
          <p:nvPr>
            <p:ph idx="1"/>
          </p:nvPr>
        </p:nvSpPr>
        <p:spPr>
          <a:xfrm>
            <a:off x="0" y="642938"/>
            <a:ext cx="9001125" cy="1123950"/>
          </a:xfrm>
        </p:spPr>
        <p:txBody>
          <a:bodyPr/>
          <a:lstStyle/>
          <a:p>
            <a:r>
              <a:rPr lang="ru-RU" sz="2400" smtClean="0">
                <a:latin typeface="Times New Roman" pitchFamily="18" charset="0"/>
                <a:cs typeface="Times New Roman" pitchFamily="18" charset="0"/>
              </a:rPr>
              <a:t>В 2012 році була введена в дію система тестування доступності грід-сайтів УНГ (</a:t>
            </a:r>
            <a:r>
              <a:rPr lang="en-US" sz="2400" smtClean="0">
                <a:latin typeface="Times New Roman" pitchFamily="18" charset="0"/>
                <a:cs typeface="Times New Roman" pitchFamily="18" charset="0"/>
                <a:hlinkClick r:id="rId2"/>
              </a:rPr>
              <a:t>https://194.44.37.211/nagios/</a:t>
            </a:r>
            <a:r>
              <a:rPr lang="ru-RU" sz="2400" smtClean="0">
                <a:latin typeface="Times New Roman" pitchFamily="18" charset="0"/>
                <a:cs typeface="Times New Roman" pitchFamily="18" charset="0"/>
              </a:rPr>
              <a:t>, </a:t>
            </a:r>
            <a:r>
              <a:rPr lang="en-US" sz="2400" smtClean="0">
                <a:latin typeface="Times New Roman" pitchFamily="18" charset="0"/>
                <a:cs typeface="Times New Roman" pitchFamily="18" charset="0"/>
                <a:hlinkClick r:id="rId3"/>
              </a:rPr>
              <a:t>http://infrastructure.kiev.ua/monitoring/</a:t>
            </a:r>
            <a:r>
              <a:rPr lang="ru-RU" sz="2400" smtClean="0">
                <a:latin typeface="Times New Roman" pitchFamily="18" charset="0"/>
                <a:cs typeface="Times New Roman" pitchFamily="18" charset="0"/>
              </a:rPr>
              <a:t> )</a:t>
            </a:r>
          </a:p>
        </p:txBody>
      </p:sp>
      <p:pic>
        <p:nvPicPr>
          <p:cNvPr id="39940" name="Рисунок 3" descr="UNG-Nordu-29-10-2012-a-j.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785938"/>
            <a:ext cx="7786687"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en-US" smtClean="0"/>
          </a:p>
        </p:txBody>
      </p:sp>
      <p:pic>
        <p:nvPicPr>
          <p:cNvPr id="40963" name="Рисунок 3" descr="UNG-Nordu-29-10-2012-1-a-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Прямоугольник 4"/>
          <p:cNvSpPr>
            <a:spLocks noChangeArrowheads="1"/>
          </p:cNvSpPr>
          <p:nvPr/>
        </p:nvSpPr>
        <p:spPr bwMode="auto">
          <a:xfrm>
            <a:off x="142875" y="5429250"/>
            <a:ext cx="1571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a:latin typeface="Times New Roman" pitchFamily="18" charset="0"/>
                <a:ea typeface="Calibri" pitchFamily="34" charset="0"/>
                <a:cs typeface="Times New Roman" pitchFamily="18" charset="0"/>
              </a:rPr>
              <a:t>Інститут магнетизму</a:t>
            </a:r>
          </a:p>
          <a:p>
            <a:r>
              <a:rPr lang="ru-RU" b="1">
                <a:latin typeface="Times New Roman" pitchFamily="18" charset="0"/>
                <a:ea typeface="Calibri" pitchFamily="34" charset="0"/>
                <a:cs typeface="Times New Roman" pitchFamily="18" charset="0"/>
              </a:rPr>
              <a:t>НАН</a:t>
            </a:r>
          </a:p>
          <a:p>
            <a:r>
              <a:rPr lang="ru-RU" b="1">
                <a:latin typeface="Times New Roman" pitchFamily="18" charset="0"/>
                <a:ea typeface="Calibri" pitchFamily="34" charset="0"/>
                <a:cs typeface="Times New Roman" pitchFamily="18" charset="0"/>
              </a:rPr>
              <a:t>України </a:t>
            </a:r>
            <a:endParaRPr lang="ru-RU">
              <a:ea typeface="Calibri" pitchFamily="34" charset="0"/>
              <a:cs typeface="Times New Roman" pitchFamily="18" charset="0"/>
            </a:endParaRPr>
          </a:p>
        </p:txBody>
      </p:sp>
      <p:sp>
        <p:nvSpPr>
          <p:cNvPr id="40965" name="Прямоугольник 5"/>
          <p:cNvSpPr>
            <a:spLocks noChangeArrowheads="1"/>
          </p:cNvSpPr>
          <p:nvPr/>
        </p:nvSpPr>
        <p:spPr bwMode="auto">
          <a:xfrm>
            <a:off x="0" y="2071688"/>
            <a:ext cx="1928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b="1">
                <a:latin typeface="Times New Roman" pitchFamily="18" charset="0"/>
                <a:ea typeface="Calibri" pitchFamily="34" charset="0"/>
                <a:cs typeface="Times New Roman" pitchFamily="18" charset="0"/>
              </a:rPr>
              <a:t>Головна астрономічна обсерваторія</a:t>
            </a:r>
            <a:endParaRPr lang="ru-RU" sz="1600">
              <a:ea typeface="Calibri" pitchFamily="34" charset="0"/>
              <a:cs typeface="Times New Roman" pitchFamily="18" charset="0"/>
            </a:endParaRPr>
          </a:p>
        </p:txBody>
      </p:sp>
      <p:sp>
        <p:nvSpPr>
          <p:cNvPr id="40966" name="Прямоугольник 6"/>
          <p:cNvSpPr>
            <a:spLocks noChangeArrowheads="1"/>
          </p:cNvSpPr>
          <p:nvPr/>
        </p:nvSpPr>
        <p:spPr bwMode="auto">
          <a:xfrm>
            <a:off x="0" y="357188"/>
            <a:ext cx="2000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a:latin typeface="Times New Roman" pitchFamily="18" charset="0"/>
                <a:ea typeface="Calibri" pitchFamily="34" charset="0"/>
                <a:cs typeface="Times New Roman" pitchFamily="18" charset="0"/>
              </a:rPr>
              <a:t>Інститут прикладної фізики НАН України</a:t>
            </a:r>
            <a:endParaRPr lang="ru-RU">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en-US" smtClean="0"/>
          </a:p>
        </p:txBody>
      </p:sp>
      <p:pic>
        <p:nvPicPr>
          <p:cNvPr id="41987" name="Рисунок 3" descr="UNG-Nordu-29-10-2012-3-a-j.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0"/>
            <a:ext cx="8215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418CD1A7-DB5D-496B-9CD6-8C7130BD816D}" type="slidenum">
              <a:rPr lang="ru-RU"/>
              <a:pPr>
                <a:defRPr/>
              </a:pPr>
              <a:t>24</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430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
        <p:nvSpPr>
          <p:cNvPr id="43015" name="TextBox 1"/>
          <p:cNvSpPr txBox="1">
            <a:spLocks noChangeArrowheads="1"/>
          </p:cNvSpPr>
          <p:nvPr/>
        </p:nvSpPr>
        <p:spPr bwMode="auto">
          <a:xfrm>
            <a:off x="395288" y="1773238"/>
            <a:ext cx="77200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2000" b="1" i="1"/>
              <a:t>Більшість кластерів УНГ не пройшли сертифікацію і не забезпечують доступу до них користувачів навіть за наявності вільного ресурсу. Це стосується також можливості моніторингу роботи кластерів </a:t>
            </a:r>
            <a:r>
              <a:rPr lang="ru-RU" sz="2000" b="1" i="1"/>
              <a:t>в грід-середовищ</a:t>
            </a:r>
            <a:r>
              <a:rPr lang="uk-UA" sz="2000" b="1" i="1"/>
              <a:t>і з боку БКЦ.</a:t>
            </a:r>
          </a:p>
          <a:p>
            <a:pPr eaLnBrk="1" hangingPunct="1"/>
            <a:endParaRPr lang="uk-UA" sz="2000" b="1" i="1"/>
          </a:p>
          <a:p>
            <a:pPr eaLnBrk="1" hangingPunct="1"/>
            <a:r>
              <a:rPr lang="uk-UA" sz="2000" b="1" i="1"/>
              <a:t>Досі існує проблема фактичного пріоритету малих завдань в порівнянні з завданнями, що потребують великого обсягу обчислень.</a:t>
            </a:r>
            <a:endParaRPr lang="uk-UA" sz="2000"/>
          </a:p>
          <a:p>
            <a:pPr eaLnBrk="1" hangingPunct="1"/>
            <a:endParaRPr lang="ru-RU" sz="2000"/>
          </a:p>
          <a:p>
            <a:pPr eaLnBrk="1" hangingPunct="1"/>
            <a:r>
              <a:rPr lang="uk-UA" sz="2000" b="1" i="1"/>
              <a:t>Не створено умов для пріоритетності грід-обчислень на тлі використання кластерів для розв'язання локальних задач. </a:t>
            </a:r>
            <a:endParaRPr lang="ru-RU"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84EA1543-54DB-41EB-9E5D-7831BF5A4491}" type="slidenum">
              <a:rPr lang="ru-RU"/>
              <a:pPr>
                <a:defRPr/>
              </a:pPr>
              <a:t>25</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44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
        <p:nvSpPr>
          <p:cNvPr id="2" name="TextBox 1"/>
          <p:cNvSpPr txBox="1"/>
          <p:nvPr/>
        </p:nvSpPr>
        <p:spPr>
          <a:xfrm>
            <a:off x="755650" y="1268413"/>
            <a:ext cx="7345363" cy="4462462"/>
          </a:xfrm>
          <a:prstGeom prst="rect">
            <a:avLst/>
          </a:prstGeom>
          <a:noFill/>
        </p:spPr>
        <p:txBody>
          <a:bodyPr>
            <a:spAutoFit/>
          </a:bodyPr>
          <a:lstStyle/>
          <a:p>
            <a:pPr>
              <a:defRPr/>
            </a:pPr>
            <a:r>
              <a:rPr lang="uk-UA" sz="2400" b="1" dirty="0">
                <a:cs typeface="Arial" pitchFamily="34" charset="0"/>
              </a:rPr>
              <a:t>Кадрові проблеми:</a:t>
            </a:r>
          </a:p>
          <a:p>
            <a:pPr>
              <a:defRPr/>
            </a:pPr>
            <a:endParaRPr lang="uk-UA" sz="2400" b="1" dirty="0">
              <a:cs typeface="Arial" pitchFamily="34" charset="0"/>
            </a:endParaRPr>
          </a:p>
          <a:p>
            <a:pPr marL="285750" indent="-285750">
              <a:buFont typeface="Wingdings" pitchFamily="2" charset="2"/>
              <a:buChar char="q"/>
              <a:defRPr/>
            </a:pPr>
            <a:r>
              <a:rPr lang="uk-UA" sz="2000" dirty="0">
                <a:cs typeface="Arial" pitchFamily="34" charset="0"/>
              </a:rPr>
              <a:t>кількість  дієвих  </a:t>
            </a:r>
            <a:r>
              <a:rPr lang="uk-UA" sz="2000" dirty="0" err="1">
                <a:cs typeface="Arial" pitchFamily="34" charset="0"/>
              </a:rPr>
              <a:t>грід-користувачів</a:t>
            </a:r>
            <a:r>
              <a:rPr lang="uk-UA" sz="2000" dirty="0">
                <a:cs typeface="Arial" pitchFamily="34" charset="0"/>
              </a:rPr>
              <a:t> протягом останніх двох років не зросла,</a:t>
            </a:r>
          </a:p>
          <a:p>
            <a:pPr marL="285750" indent="-285750">
              <a:buFont typeface="Wingdings" pitchFamily="2" charset="2"/>
              <a:buChar char="q"/>
              <a:defRPr/>
            </a:pPr>
            <a:r>
              <a:rPr lang="uk-UA" sz="2000" dirty="0">
                <a:cs typeface="Arial" pitchFamily="34" charset="0"/>
              </a:rPr>
              <a:t>мах. 30 користувачів на 40 проектів. </a:t>
            </a:r>
            <a:r>
              <a:rPr lang="uk-UA" sz="2000" b="1" i="1" dirty="0">
                <a:cs typeface="Arial" pitchFamily="34" charset="0"/>
              </a:rPr>
              <a:t>І, як правило, підйом активності спостерігається за місяць-два до кінця проекту.</a:t>
            </a:r>
            <a:endParaRPr lang="uk-UA" sz="2000" dirty="0">
              <a:cs typeface="Arial" pitchFamily="34" charset="0"/>
            </a:endParaRPr>
          </a:p>
          <a:p>
            <a:pPr marL="285750" indent="-285750">
              <a:buFont typeface="Wingdings" pitchFamily="2" charset="2"/>
              <a:buChar char="q"/>
              <a:defRPr/>
            </a:pPr>
            <a:r>
              <a:rPr lang="uk-UA" sz="2000" dirty="0">
                <a:cs typeface="Arial" pitchFamily="34" charset="0"/>
              </a:rPr>
              <a:t>Відсутність дієвих міжнародних </a:t>
            </a:r>
            <a:r>
              <a:rPr lang="uk-UA" sz="2000" dirty="0" err="1">
                <a:cs typeface="Arial" pitchFamily="34" charset="0"/>
              </a:rPr>
              <a:t>зв</a:t>
            </a:r>
            <a:r>
              <a:rPr lang="en-US" sz="2000" dirty="0">
                <a:cs typeface="Arial" pitchFamily="34" charset="0"/>
              </a:rPr>
              <a:t>’</a:t>
            </a:r>
            <a:r>
              <a:rPr lang="ru-RU" sz="2000" dirty="0" err="1">
                <a:cs typeface="Arial" pitchFamily="34" charset="0"/>
              </a:rPr>
              <a:t>язк</a:t>
            </a:r>
            <a:r>
              <a:rPr lang="uk-UA" sz="2000" dirty="0" err="1">
                <a:cs typeface="Arial" pitchFamily="34" charset="0"/>
              </a:rPr>
              <a:t>ів</a:t>
            </a:r>
            <a:r>
              <a:rPr lang="uk-UA" sz="2000" dirty="0">
                <a:cs typeface="Arial" pitchFamily="34" charset="0"/>
              </a:rPr>
              <a:t> з Європейськими ВО та спільні роботи з ними (крім групи </a:t>
            </a:r>
            <a:r>
              <a:rPr lang="ru-RU" sz="2000" dirty="0">
                <a:cs typeface="Arial" pitchFamily="34" charset="0"/>
              </a:rPr>
              <a:t>О.</a:t>
            </a:r>
            <a:r>
              <a:rPr lang="uk-UA" sz="2000" dirty="0" err="1">
                <a:cs typeface="Arial" pitchFamily="34" charset="0"/>
              </a:rPr>
              <a:t>Корнелюка</a:t>
            </a:r>
            <a:r>
              <a:rPr lang="uk-UA" sz="2000" dirty="0">
                <a:cs typeface="Arial" pitchFamily="34" charset="0"/>
              </a:rPr>
              <a:t>, М.</a:t>
            </a:r>
            <a:r>
              <a:rPr lang="uk-UA" sz="2000" dirty="0" err="1">
                <a:cs typeface="Arial" pitchFamily="34" charset="0"/>
              </a:rPr>
              <a:t>Железняка</a:t>
            </a:r>
            <a:r>
              <a:rPr lang="uk-UA" sz="2000" dirty="0">
                <a:cs typeface="Arial" pitchFamily="34" charset="0"/>
              </a:rPr>
              <a:t> та </a:t>
            </a:r>
            <a:r>
              <a:rPr lang="en-US" sz="2000" dirty="0" err="1">
                <a:cs typeface="Arial" pitchFamily="34" charset="0"/>
              </a:rPr>
              <a:t>DesktopGrid</a:t>
            </a:r>
            <a:r>
              <a:rPr lang="en-US" sz="2000" dirty="0">
                <a:cs typeface="Arial" pitchFamily="34" charset="0"/>
              </a:rPr>
              <a:t> – </a:t>
            </a:r>
            <a:r>
              <a:rPr lang="uk-UA" sz="2000" dirty="0">
                <a:cs typeface="Arial" pitchFamily="34" charset="0"/>
              </a:rPr>
              <a:t>Ін-т Металофізики та роботи з </a:t>
            </a:r>
            <a:r>
              <a:rPr lang="uk-UA" sz="2000" dirty="0" err="1">
                <a:cs typeface="Arial" pitchFamily="34" charset="0"/>
              </a:rPr>
              <a:t>ЦЕРН-ом</a:t>
            </a:r>
            <a:r>
              <a:rPr lang="uk-UA" sz="2000" dirty="0">
                <a:cs typeface="Arial" pitchFamily="34" charset="0"/>
              </a:rPr>
              <a:t>).</a:t>
            </a:r>
          </a:p>
          <a:p>
            <a:pPr marL="285750" indent="-285750">
              <a:buFont typeface="Wingdings" pitchFamily="2" charset="2"/>
              <a:buChar char="q"/>
              <a:defRPr/>
            </a:pPr>
            <a:r>
              <a:rPr lang="uk-UA" sz="2000" dirty="0">
                <a:cs typeface="Arial" pitchFamily="34" charset="0"/>
              </a:rPr>
              <a:t>недостатньо</a:t>
            </a:r>
            <a:r>
              <a:rPr lang="en-US" sz="2000" dirty="0">
                <a:cs typeface="Arial" pitchFamily="34" charset="0"/>
              </a:rPr>
              <a:t> </a:t>
            </a:r>
            <a:r>
              <a:rPr lang="uk-UA" sz="2000" dirty="0">
                <a:cs typeface="Arial" pitchFamily="34" charset="0"/>
              </a:rPr>
              <a:t>проводиться</a:t>
            </a:r>
            <a:r>
              <a:rPr lang="en-US" sz="2000" dirty="0">
                <a:cs typeface="Arial" pitchFamily="34" charset="0"/>
              </a:rPr>
              <a:t> </a:t>
            </a:r>
            <a:r>
              <a:rPr lang="uk-UA" sz="2000" dirty="0">
                <a:cs typeface="Arial" pitchFamily="34" charset="0"/>
              </a:rPr>
              <a:t>навчання</a:t>
            </a:r>
            <a:r>
              <a:rPr lang="en-US" sz="2000" dirty="0">
                <a:cs typeface="Arial" pitchFamily="34" charset="0"/>
              </a:rPr>
              <a:t> з </a:t>
            </a:r>
            <a:r>
              <a:rPr lang="uk-UA" sz="2000" dirty="0">
                <a:cs typeface="Arial" pitchFamily="34" charset="0"/>
              </a:rPr>
              <a:t>тематичного</a:t>
            </a:r>
            <a:r>
              <a:rPr lang="en-US" sz="2000" dirty="0">
                <a:cs typeface="Arial" pitchFamily="34" charset="0"/>
              </a:rPr>
              <a:t> </a:t>
            </a:r>
            <a:r>
              <a:rPr lang="uk-UA" sz="2000" dirty="0">
                <a:cs typeface="Arial" pitchFamily="34" charset="0"/>
              </a:rPr>
              <a:t>використання</a:t>
            </a:r>
            <a:r>
              <a:rPr lang="en-US" sz="2000" dirty="0">
                <a:cs typeface="Arial" pitchFamily="34" charset="0"/>
              </a:rPr>
              <a:t> </a:t>
            </a:r>
            <a:r>
              <a:rPr lang="uk-UA" sz="2000" dirty="0" err="1">
                <a:cs typeface="Arial" pitchFamily="34" charset="0"/>
              </a:rPr>
              <a:t>грід-технологій</a:t>
            </a:r>
            <a:endParaRPr lang="ru-RU" sz="2000" dirty="0">
              <a:cs typeface="Arial" pitchFamily="34" charset="0"/>
            </a:endParaRPr>
          </a:p>
          <a:p>
            <a:pPr marL="285750" indent="-285750">
              <a:buFontTx/>
              <a:buChar char="-"/>
              <a:defRPr/>
            </a:pPr>
            <a:endParaRPr lang="en-US" dirty="0">
              <a:cs typeface="Arial" pitchFamily="34" charset="0"/>
            </a:endParaRPr>
          </a:p>
          <a:p>
            <a:pPr marL="285750" indent="-285750">
              <a:buFontTx/>
              <a:buChar char="-"/>
              <a:defRPr/>
            </a:pPr>
            <a:endParaRPr lang="en-US" dirty="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73D51083-A89D-4B15-961F-EE64FBDBC6EC}" type="slidenum">
              <a:rPr lang="ru-RU"/>
              <a:pPr>
                <a:defRPr/>
              </a:pPr>
              <a:t>26</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sp>
        <p:nvSpPr>
          <p:cNvPr id="45061" name="TextBox 1"/>
          <p:cNvSpPr txBox="1">
            <a:spLocks noChangeArrowheads="1"/>
          </p:cNvSpPr>
          <p:nvPr/>
        </p:nvSpPr>
        <p:spPr bwMode="auto">
          <a:xfrm>
            <a:off x="900113" y="188913"/>
            <a:ext cx="6119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3200">
                <a:solidFill>
                  <a:schemeClr val="bg1"/>
                </a:solidFill>
              </a:rPr>
              <a:t>Пріоритети на наступний  рік</a:t>
            </a:r>
            <a:endParaRPr lang="en-US" sz="3200">
              <a:solidFill>
                <a:schemeClr val="bg1"/>
              </a:solidFill>
            </a:endParaRPr>
          </a:p>
        </p:txBody>
      </p:sp>
      <p:sp>
        <p:nvSpPr>
          <p:cNvPr id="45062" name="TextBox 3"/>
          <p:cNvSpPr txBox="1">
            <a:spLocks noChangeArrowheads="1"/>
          </p:cNvSpPr>
          <p:nvPr/>
        </p:nvSpPr>
        <p:spPr bwMode="auto">
          <a:xfrm>
            <a:off x="179388" y="1196975"/>
            <a:ext cx="8424862"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000" b="1"/>
              <a:t>Пр</a:t>
            </a:r>
            <a:r>
              <a:rPr lang="uk-UA" sz="2000" b="1"/>
              <a:t>і</a:t>
            </a:r>
            <a:r>
              <a:rPr lang="ru-RU" sz="2000" b="1"/>
              <a:t>оритети фінансування пректів у 2013 р.:</a:t>
            </a:r>
          </a:p>
          <a:p>
            <a:pPr eaLnBrk="1" hangingPunct="1"/>
            <a:endParaRPr lang="ru-RU" sz="2000" b="1"/>
          </a:p>
          <a:p>
            <a:pPr eaLnBrk="1" hangingPunct="1"/>
            <a:r>
              <a:rPr lang="uk-UA" sz="2000" u="sng"/>
              <a:t>Інфраструктурні</a:t>
            </a:r>
            <a:r>
              <a:rPr lang="ru-RU" sz="2000" u="sng"/>
              <a:t> проектіи </a:t>
            </a:r>
            <a:r>
              <a:rPr lang="ru-RU" sz="2000"/>
              <a:t>: за умови підтримки інфраструктури і виконання взятих зобов</a:t>
            </a:r>
            <a:r>
              <a:rPr lang="en-US" sz="2000"/>
              <a:t>’</a:t>
            </a:r>
            <a:r>
              <a:rPr lang="uk-UA" sz="2000"/>
              <a:t>язань.</a:t>
            </a:r>
          </a:p>
          <a:p>
            <a:pPr eaLnBrk="1" hangingPunct="1"/>
            <a:endParaRPr lang="en-US" sz="2000"/>
          </a:p>
          <a:p>
            <a:pPr eaLnBrk="1" hangingPunct="1"/>
            <a:r>
              <a:rPr lang="uk-UA" sz="2000" u="sng"/>
              <a:t>Тематичні проекти</a:t>
            </a:r>
            <a:r>
              <a:rPr lang="uk-UA" sz="2000"/>
              <a:t>: </a:t>
            </a:r>
            <a:r>
              <a:rPr lang="en-US" sz="2000"/>
              <a:t>тематичне фінансування розглядається як start-up для спільних досліджень</a:t>
            </a:r>
            <a:r>
              <a:rPr lang="uk-UA" sz="2000"/>
              <a:t>, у тому числі </a:t>
            </a:r>
            <a:r>
              <a:rPr lang="en-US" sz="2000"/>
              <a:t>з Європейським грід співтовариством та участі у прогармах FP7 та Horizon2020</a:t>
            </a:r>
            <a:r>
              <a:rPr lang="uk-UA" sz="2000"/>
              <a:t>. При цьому обов'язковим має бути використання грід-обчислень та дотримання забезпечення грід-сервісами згідно з підписаною операційною угодою.</a:t>
            </a:r>
            <a:endParaRPr lang="en-US" sz="2000"/>
          </a:p>
          <a:p>
            <a:pPr eaLnBrk="1" hangingPunct="1"/>
            <a:endParaRPr lang="uk-UA"/>
          </a:p>
          <a:p>
            <a:pPr eaLnBrk="1" hangingPunct="1"/>
            <a:endParaRPr lang="uk-UA"/>
          </a:p>
          <a:p>
            <a:pPr eaLnBrk="1" hangingPunct="1"/>
            <a:r>
              <a:rPr lang="uk-UA" sz="2000"/>
              <a:t>Інфраструктурні</a:t>
            </a:r>
            <a:r>
              <a:rPr lang="en-US" sz="2000"/>
              <a:t> </a:t>
            </a:r>
            <a:r>
              <a:rPr lang="uk-UA" sz="2000"/>
              <a:t>проекти</a:t>
            </a:r>
            <a:r>
              <a:rPr lang="en-US" sz="2000"/>
              <a:t> </a:t>
            </a:r>
            <a:r>
              <a:rPr lang="uk-UA" sz="2000"/>
              <a:t>повинні</a:t>
            </a:r>
            <a:r>
              <a:rPr lang="en-US" sz="2000"/>
              <a:t> </a:t>
            </a:r>
            <a:r>
              <a:rPr lang="uk-UA" sz="2000"/>
              <a:t>підпорядкуватися</a:t>
            </a:r>
            <a:r>
              <a:rPr lang="en-US" sz="2000"/>
              <a:t> </a:t>
            </a:r>
            <a:r>
              <a:rPr lang="uk-UA" sz="2000"/>
              <a:t>єдиній програмі</a:t>
            </a:r>
            <a:r>
              <a:rPr lang="en-US" sz="2000"/>
              <a:t> </a:t>
            </a:r>
            <a:r>
              <a:rPr lang="uk-UA" sz="2000"/>
              <a:t>розвитку грід-інфраструктури, що надає загальнодоступний сервіс грід-інфраструктури співробітникам державних</a:t>
            </a:r>
            <a:r>
              <a:rPr lang="en-US" sz="2000"/>
              <a:t> </a:t>
            </a:r>
            <a:r>
              <a:rPr lang="uk-UA" sz="2000"/>
              <a:t>установ, об'єднаних у національні або міжнародні ВО</a:t>
            </a:r>
          </a:p>
          <a:p>
            <a:pPr eaLnBrk="1" hangingPunct="1"/>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19"/>
          <p:cNvSpPr>
            <a:spLocks noGrp="1"/>
          </p:cNvSpPr>
          <p:nvPr>
            <p:ph type="sldNum" sz="quarter" idx="12"/>
          </p:nvPr>
        </p:nvSpPr>
        <p:spPr/>
        <p:txBody>
          <a:bodyPr/>
          <a:lstStyle/>
          <a:p>
            <a:pPr>
              <a:defRPr/>
            </a:pPr>
            <a:fld id="{766BF79C-4944-4F56-9D45-0D1A08F4CD05}" type="slidenum">
              <a:rPr lang="ru-RU"/>
              <a:pPr>
                <a:defRPr/>
              </a:pPr>
              <a:t>27</a:t>
            </a:fld>
            <a:endParaRPr lang="ru-RU"/>
          </a:p>
        </p:txBody>
      </p:sp>
      <p:sp>
        <p:nvSpPr>
          <p:cNvPr id="5" name="Прямоугольник 4"/>
          <p:cNvSpPr/>
          <p:nvPr/>
        </p:nvSpPr>
        <p:spPr>
          <a:xfrm>
            <a:off x="0" y="0"/>
            <a:ext cx="9144000" cy="1008063"/>
          </a:xfrm>
          <a:prstGeom prst="rect">
            <a:avLst/>
          </a:prstGeom>
          <a:gradFill flip="none" rotWithShape="1">
            <a:gsLst>
              <a:gs pos="79000">
                <a:schemeClr val="tx2">
                  <a:lumMod val="40000"/>
                  <a:lumOff val="60000"/>
                </a:schemeClr>
              </a:gs>
              <a:gs pos="100000">
                <a:srgbClr val="FFFF00"/>
              </a:gs>
              <a:gs pos="0">
                <a:srgbClr val="000099"/>
              </a:gs>
              <a:gs pos="64000">
                <a:srgbClr val="0070C0"/>
              </a:gs>
              <a:gs pos="61000">
                <a:srgbClr val="0070C0"/>
              </a:gs>
              <a:gs pos="100000">
                <a:schemeClr val="tx2">
                  <a:lumMod val="20000"/>
                  <a:lumOff val="80000"/>
                </a:schemeClr>
              </a:gs>
              <a:gs pos="100000">
                <a:srgbClr val="C4D6EB"/>
              </a:gs>
              <a:gs pos="100000">
                <a:srgbClr val="FFEBFA"/>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60" name="Рисунок 1"/>
          <p:cNvPicPr>
            <a:picLocks noChangeAspect="1"/>
          </p:cNvPicPr>
          <p:nvPr/>
        </p:nvPicPr>
        <p:blipFill>
          <a:blip r:embed="rId3" cstate="print">
            <a:extLst/>
          </a:blip>
          <a:srcRect/>
          <a:stretch>
            <a:fillRect/>
          </a:stretch>
        </p:blipFill>
        <p:spPr bwMode="auto">
          <a:xfrm>
            <a:off x="7518400" y="0"/>
            <a:ext cx="1625600" cy="1008063"/>
          </a:xfrm>
          <a:prstGeom prst="rect">
            <a:avLst/>
          </a:prstGeom>
          <a:noFill/>
          <a:ln>
            <a:noFill/>
          </a:ln>
          <a:effectLst>
            <a:softEdge rad="12700"/>
          </a:effectLst>
          <a:extLst/>
        </p:spPr>
      </p:pic>
      <p:pic>
        <p:nvPicPr>
          <p:cNvPr id="460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1913"/>
            <a:ext cx="332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3"/>
          <p:cNvSpPr txBox="1">
            <a:spLocks noChangeArrowheads="1"/>
          </p:cNvSpPr>
          <p:nvPr/>
        </p:nvSpPr>
        <p:spPr bwMode="auto">
          <a:xfrm>
            <a:off x="3203575" y="88900"/>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a:solidFill>
                  <a:schemeClr val="bg1"/>
                </a:solidFill>
              </a:rPr>
              <a:t>UNG Workshop 2012</a:t>
            </a:r>
            <a:endParaRPr lang="uk-UA" sz="3600">
              <a:solidFill>
                <a:schemeClr val="bg1"/>
              </a:solidFill>
            </a:endParaRPr>
          </a:p>
        </p:txBody>
      </p:sp>
      <p:sp>
        <p:nvSpPr>
          <p:cNvPr id="46087" name="TextBox 1"/>
          <p:cNvSpPr txBox="1">
            <a:spLocks noChangeArrowheads="1"/>
          </p:cNvSpPr>
          <p:nvPr/>
        </p:nvSpPr>
        <p:spPr bwMode="auto">
          <a:xfrm>
            <a:off x="714375" y="3143250"/>
            <a:ext cx="8135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uk-UA" sz="7200" b="1"/>
              <a:t>Дякую за увагу!</a:t>
            </a:r>
            <a:endParaRPr lang="en-US" sz="7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60350"/>
            <a:ext cx="8229600" cy="1143000"/>
          </a:xfrm>
        </p:spPr>
        <p:txBody>
          <a:bodyPr/>
          <a:lstStyle/>
          <a:p>
            <a:pPr eaLnBrk="1" hangingPunct="1"/>
            <a:r>
              <a:rPr lang="uk-UA" sz="3600" b="1" smtClean="0"/>
              <a:t>Фінансування програми</a:t>
            </a:r>
            <a:endParaRPr lang="en-GB" sz="3600" b="1" smtClean="0"/>
          </a:p>
        </p:txBody>
      </p:sp>
      <p:sp>
        <p:nvSpPr>
          <p:cNvPr id="84998" name="Footer Placeholder 5"/>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r>
              <a:rPr lang="en-GB" smtClean="0">
                <a:solidFill>
                  <a:srgbClr val="FFFFFF"/>
                </a:solidFill>
              </a:rPr>
              <a:t>Sustainability - Jan 2012</a:t>
            </a:r>
            <a:endParaRPr lang="en-US" smtClean="0">
              <a:solidFill>
                <a:srgbClr val="FFFFFF"/>
              </a:solidFill>
            </a:endParaRPr>
          </a:p>
        </p:txBody>
      </p:sp>
      <p:sp>
        <p:nvSpPr>
          <p:cNvPr id="84999"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5F8C9-AB1A-45AD-BF44-40B5F8653D84}" type="slidenum">
              <a:rPr lang="en-US" smtClean="0">
                <a:solidFill>
                  <a:srgbClr val="FFFFFF"/>
                </a:solidFill>
              </a:rPr>
              <a:pPr fontAlgn="base">
                <a:spcBef>
                  <a:spcPct val="0"/>
                </a:spcBef>
                <a:spcAft>
                  <a:spcPct val="0"/>
                </a:spcAft>
                <a:defRPr/>
              </a:pPr>
              <a:t>3</a:t>
            </a:fld>
            <a:endParaRPr lang="en-US" dirty="0" smtClean="0">
              <a:solidFill>
                <a:srgbClr val="FFFFFF"/>
              </a:solidFill>
            </a:endParaRPr>
          </a:p>
        </p:txBody>
      </p:sp>
      <p:sp>
        <p:nvSpPr>
          <p:cNvPr id="8504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7351C-02C3-47C4-A44B-0B1E7FCF39C4}" type="datetime1">
              <a:rPr lang="en-US" smtClean="0">
                <a:solidFill>
                  <a:srgbClr val="FFFFFF"/>
                </a:solidFill>
              </a:rPr>
              <a:pPr fontAlgn="base">
                <a:spcBef>
                  <a:spcPct val="0"/>
                </a:spcBef>
                <a:spcAft>
                  <a:spcPct val="0"/>
                </a:spcAft>
                <a:defRPr/>
              </a:pPr>
              <a:t>11/4/2012</a:t>
            </a:fld>
            <a:endParaRPr lang="en-GB" smtClean="0">
              <a:solidFill>
                <a:srgbClr val="FFFFFF"/>
              </a:solidFill>
            </a:endParaRPr>
          </a:p>
        </p:txBody>
      </p:sp>
      <p:sp>
        <p:nvSpPr>
          <p:cNvPr id="21510" name="TextBox 39"/>
          <p:cNvSpPr txBox="1">
            <a:spLocks noChangeArrowheads="1"/>
          </p:cNvSpPr>
          <p:nvPr/>
        </p:nvSpPr>
        <p:spPr bwMode="auto">
          <a:xfrm>
            <a:off x="1042988" y="1268413"/>
            <a:ext cx="71659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2400" b="1"/>
              <a:t>2010 р. – 6 784 тис.грн. (НАН України)</a:t>
            </a:r>
          </a:p>
          <a:p>
            <a:pPr eaLnBrk="1" hangingPunct="1"/>
            <a:r>
              <a:rPr lang="uk-UA" sz="2400" b="1"/>
              <a:t>2011 р. – 8 754 тис.грн. </a:t>
            </a:r>
          </a:p>
          <a:p>
            <a:pPr eaLnBrk="1" hangingPunct="1"/>
            <a:r>
              <a:rPr lang="uk-UA" sz="2400" b="1"/>
              <a:t>                  6 784 тис.грн. (НАН України)</a:t>
            </a:r>
          </a:p>
          <a:p>
            <a:pPr eaLnBrk="1" hangingPunct="1"/>
            <a:r>
              <a:rPr lang="uk-UA" sz="2400" b="1"/>
              <a:t>                   1 970 тис.грн. (Держінформнауки)</a:t>
            </a:r>
          </a:p>
          <a:p>
            <a:pPr eaLnBrk="1" hangingPunct="1"/>
            <a:r>
              <a:rPr lang="uk-UA" sz="2400" b="1"/>
              <a:t>2012 р. – 9 185.5 тис.грн.</a:t>
            </a:r>
          </a:p>
          <a:p>
            <a:pPr eaLnBrk="1" hangingPunct="1"/>
            <a:r>
              <a:rPr lang="uk-UA" sz="2400" b="1"/>
              <a:t>                   7 215.5 тис.грн. (НАН України</a:t>
            </a:r>
          </a:p>
          <a:p>
            <a:pPr eaLnBrk="1" hangingPunct="1"/>
            <a:r>
              <a:rPr lang="uk-UA" sz="2400" b="1"/>
              <a:t>                   1 970 тис.грн. (Держінформнауки)</a:t>
            </a:r>
          </a:p>
          <a:p>
            <a:pPr eaLnBrk="1" hangingPunct="1"/>
            <a:r>
              <a:rPr lang="uk-UA" sz="2400" b="1"/>
              <a:t>Всього за 2009 – 2012 р.р. -  24 723.5 тис.грн                 </a:t>
            </a:r>
          </a:p>
          <a:p>
            <a:pPr eaLnBrk="1" hangingPunct="1"/>
            <a:endParaRPr lang="ru-RU"/>
          </a:p>
        </p:txBody>
      </p:sp>
      <p:sp>
        <p:nvSpPr>
          <p:cNvPr id="21511" name="TextBox 40"/>
          <p:cNvSpPr txBox="1">
            <a:spLocks noChangeArrowheads="1"/>
          </p:cNvSpPr>
          <p:nvPr/>
        </p:nvSpPr>
        <p:spPr bwMode="auto">
          <a:xfrm>
            <a:off x="684213" y="4724400"/>
            <a:ext cx="8188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3200" b="1"/>
              <a:t>Фінансування за розділом “Грід-технології”</a:t>
            </a:r>
          </a:p>
          <a:p>
            <a:pPr eaLnBrk="1" hangingPunct="1"/>
            <a:r>
              <a:rPr lang="uk-UA" sz="3200" b="1"/>
              <a:t> Програми інформатизації НАН України</a:t>
            </a:r>
          </a:p>
          <a:p>
            <a:pPr eaLnBrk="1" hangingPunct="1"/>
            <a:r>
              <a:rPr lang="uk-UA" sz="2400" b="1"/>
              <a:t>           2009 -2012 р.р. – </a:t>
            </a:r>
            <a:r>
              <a:rPr lang="en-US" sz="2400" b="1"/>
              <a:t>3 491</a:t>
            </a:r>
            <a:r>
              <a:rPr lang="uk-UA" sz="2400" b="1"/>
              <a:t>тис.грн</a:t>
            </a:r>
            <a:endParaRPr lang="ru-RU" sz="24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28625" y="0"/>
            <a:ext cx="8229600" cy="1143000"/>
          </a:xfrm>
        </p:spPr>
        <p:txBody>
          <a:bodyPr/>
          <a:lstStyle/>
          <a:p>
            <a:r>
              <a:rPr lang="ru-RU" sz="2800" smtClean="0"/>
              <a:t>Створення матеріально-технічної бази Українського академічного гріда</a:t>
            </a:r>
            <a:r>
              <a:rPr lang="en-US" sz="2800" smtClean="0"/>
              <a:t> (</a:t>
            </a:r>
            <a:r>
              <a:rPr lang="ru-RU" sz="2800" smtClean="0"/>
              <a:t>ресурси)</a:t>
            </a:r>
          </a:p>
        </p:txBody>
      </p:sp>
      <p:graphicFrame>
        <p:nvGraphicFramePr>
          <p:cNvPr id="4" name="Таблица 3"/>
          <p:cNvGraphicFramePr>
            <a:graphicFrameLocks noGrp="1"/>
          </p:cNvGraphicFramePr>
          <p:nvPr/>
        </p:nvGraphicFramePr>
        <p:xfrm>
          <a:off x="0" y="1000125"/>
          <a:ext cx="9144000" cy="5137150"/>
        </p:xfrm>
        <a:graphic>
          <a:graphicData uri="http://schemas.openxmlformats.org/drawingml/2006/table">
            <a:tbl>
              <a:tblPr firstRow="1" bandRow="1">
                <a:tableStyleId>{5C22544A-7EE6-4342-B048-85BDC9FD1C3A}</a:tableStyleId>
              </a:tblPr>
              <a:tblGrid>
                <a:gridCol w="954156"/>
                <a:gridCol w="874644"/>
                <a:gridCol w="3600457"/>
                <a:gridCol w="1857388"/>
                <a:gridCol w="1857355"/>
              </a:tblGrid>
              <a:tr h="763636">
                <a:tc>
                  <a:txBody>
                    <a:bodyPr/>
                    <a:lstStyle/>
                    <a:p>
                      <a:pPr algn="ctr"/>
                      <a:r>
                        <a:rPr lang="uk-UA" sz="1800" dirty="0" smtClean="0">
                          <a:latin typeface="Arial" pitchFamily="34" charset="0"/>
                          <a:cs typeface="Arial" pitchFamily="34" charset="0"/>
                        </a:rPr>
                        <a:t>Рік</a:t>
                      </a:r>
                      <a:endParaRPr lang="ru-RU" sz="1800" dirty="0">
                        <a:latin typeface="Arial" pitchFamily="34" charset="0"/>
                        <a:cs typeface="Arial" pitchFamily="34" charset="0"/>
                      </a:endParaRPr>
                    </a:p>
                  </a:txBody>
                  <a:tcPr marT="45723" marB="45723" anchor="ctr"/>
                </a:tc>
                <a:tc gridSpan="2">
                  <a:txBody>
                    <a:bodyPr/>
                    <a:lstStyle/>
                    <a:p>
                      <a:pPr algn="ctr"/>
                      <a:r>
                        <a:rPr lang="uk-UA" sz="1800" dirty="0" smtClean="0">
                          <a:latin typeface="Arial" pitchFamily="34" charset="0"/>
                          <a:cs typeface="Arial" pitchFamily="34" charset="0"/>
                        </a:rPr>
                        <a:t>Обчислювальні кластери та платформи доступу до </a:t>
                      </a:r>
                      <a:r>
                        <a:rPr lang="uk-UA" sz="1800" dirty="0" err="1" smtClean="0">
                          <a:latin typeface="Arial" pitchFamily="34" charset="0"/>
                          <a:cs typeface="Arial" pitchFamily="34" charset="0"/>
                        </a:rPr>
                        <a:t>гріда</a:t>
                      </a:r>
                      <a:endParaRPr lang="ru-RU" sz="1800" dirty="0">
                        <a:latin typeface="Arial" pitchFamily="34" charset="0"/>
                        <a:cs typeface="Arial" pitchFamily="34" charset="0"/>
                      </a:endParaRPr>
                    </a:p>
                  </a:txBody>
                  <a:tcPr marT="45723" marB="45723" anchor="ctr"/>
                </a:tc>
                <a:tc hMerge="1">
                  <a:txBody>
                    <a:bodyPr/>
                    <a:lstStyle/>
                    <a:p>
                      <a:endParaRPr lang="ru-RU"/>
                    </a:p>
                  </a:txBody>
                  <a:tcPr/>
                </a:tc>
                <a:tc>
                  <a:txBody>
                    <a:bodyPr/>
                    <a:lstStyle/>
                    <a:p>
                      <a:pPr algn="ctr"/>
                      <a:r>
                        <a:rPr lang="uk-UA" sz="1800" dirty="0" smtClean="0">
                          <a:latin typeface="Arial" pitchFamily="34" charset="0"/>
                          <a:cs typeface="Arial" pitchFamily="34" charset="0"/>
                        </a:rPr>
                        <a:t>Ресурси кластерів</a:t>
                      </a:r>
                      <a:endParaRPr lang="ru-RU" sz="1800" dirty="0">
                        <a:latin typeface="Arial" pitchFamily="34" charset="0"/>
                        <a:cs typeface="Arial" pitchFamily="34" charset="0"/>
                      </a:endParaRPr>
                    </a:p>
                  </a:txBody>
                  <a:tcPr marT="45723" marB="45723" anchor="ctr"/>
                </a:tc>
                <a:tc>
                  <a:txBody>
                    <a:bodyPr/>
                    <a:lstStyle/>
                    <a:p>
                      <a:pPr algn="ctr"/>
                      <a:r>
                        <a:rPr lang="uk-UA" sz="1800" dirty="0" smtClean="0">
                          <a:latin typeface="Arial" pitchFamily="34" charset="0"/>
                          <a:cs typeface="Arial" pitchFamily="34" charset="0"/>
                        </a:rPr>
                        <a:t>Фінансування</a:t>
                      </a:r>
                      <a:endParaRPr lang="ru-RU" sz="1800" dirty="0">
                        <a:latin typeface="Arial" pitchFamily="34" charset="0"/>
                        <a:cs typeface="Arial" pitchFamily="34" charset="0"/>
                      </a:endParaRPr>
                    </a:p>
                  </a:txBody>
                  <a:tcPr marT="45723" marB="45723" anchor="ctr"/>
                </a:tc>
              </a:tr>
              <a:tr h="593768">
                <a:tc>
                  <a:txBody>
                    <a:bodyPr/>
                    <a:lstStyle/>
                    <a:p>
                      <a:pPr algn="ctr"/>
                      <a:r>
                        <a:rPr lang="uk-UA" sz="1800" dirty="0" smtClean="0">
                          <a:latin typeface="Arial" pitchFamily="34" charset="0"/>
                          <a:cs typeface="Arial" pitchFamily="34" charset="0"/>
                        </a:rPr>
                        <a:t>2006</a:t>
                      </a:r>
                      <a:endParaRPr lang="ru-RU" sz="1800" dirty="0">
                        <a:latin typeface="Arial" pitchFamily="34" charset="0"/>
                        <a:cs typeface="Arial" pitchFamily="34" charset="0"/>
                      </a:endParaRPr>
                    </a:p>
                  </a:txBody>
                  <a:tcPr marT="45723" marB="45723" anchor="ctr"/>
                </a:tc>
                <a:tc gridSpan="2">
                  <a:txBody>
                    <a:bodyPr/>
                    <a:lstStyle/>
                    <a:p>
                      <a:r>
                        <a:rPr lang="uk-UA" sz="1600" b="1" dirty="0" smtClean="0">
                          <a:latin typeface="Arial" pitchFamily="34" charset="0"/>
                          <a:cs typeface="Arial" pitchFamily="34" charset="0"/>
                        </a:rPr>
                        <a:t>ІТФ, ІМБГІ, ІКБГІ</a:t>
                      </a:r>
                      <a:r>
                        <a:rPr lang="uk-UA" sz="1600" b="1" baseline="0" dirty="0" smtClean="0">
                          <a:latin typeface="Arial" pitchFamily="34" charset="0"/>
                          <a:cs typeface="Arial" pitchFamily="34" charset="0"/>
                        </a:rPr>
                        <a:t>, ГАО</a:t>
                      </a:r>
                      <a:r>
                        <a:rPr lang="uk-UA" sz="1600" baseline="0" dirty="0" smtClean="0">
                          <a:latin typeface="Arial" pitchFamily="34" charset="0"/>
                          <a:cs typeface="Arial" pitchFamily="34" charset="0"/>
                        </a:rPr>
                        <a:t> (</a:t>
                      </a:r>
                      <a:r>
                        <a:rPr lang="uk-UA" sz="1400" baseline="0" dirty="0" smtClean="0">
                          <a:latin typeface="Arial" pitchFamily="34" charset="0"/>
                          <a:cs typeface="Arial" pitchFamily="34" charset="0"/>
                        </a:rPr>
                        <a:t>Київ</a:t>
                      </a:r>
                      <a:r>
                        <a:rPr lang="uk-UA" sz="1600" baseline="0" dirty="0" smtClean="0">
                          <a:latin typeface="Arial" pitchFamily="34" charset="0"/>
                          <a:cs typeface="Arial" pitchFamily="34" charset="0"/>
                        </a:rPr>
                        <a:t>),</a:t>
                      </a:r>
                    </a:p>
                    <a:p>
                      <a:r>
                        <a:rPr lang="uk-UA" sz="1600" b="1" baseline="0" dirty="0" smtClean="0">
                          <a:latin typeface="Arial" pitchFamily="34" charset="0"/>
                          <a:cs typeface="Arial" pitchFamily="34" charset="0"/>
                        </a:rPr>
                        <a:t>ІФКС </a:t>
                      </a:r>
                      <a:r>
                        <a:rPr lang="uk-UA" sz="1600" baseline="0" dirty="0" smtClean="0">
                          <a:latin typeface="Arial" pitchFamily="34" charset="0"/>
                          <a:cs typeface="Arial" pitchFamily="34" charset="0"/>
                        </a:rPr>
                        <a:t>(</a:t>
                      </a:r>
                      <a:r>
                        <a:rPr lang="uk-UA" sz="1400" baseline="0" dirty="0" smtClean="0">
                          <a:latin typeface="Arial" pitchFamily="34" charset="0"/>
                          <a:cs typeface="Arial" pitchFamily="34" charset="0"/>
                        </a:rPr>
                        <a:t>Львів</a:t>
                      </a:r>
                      <a:r>
                        <a:rPr lang="uk-UA" sz="1600" baseline="0" dirty="0" smtClean="0">
                          <a:latin typeface="Arial" pitchFamily="34" charset="0"/>
                          <a:cs typeface="Arial" pitchFamily="34" charset="0"/>
                        </a:rPr>
                        <a:t>), </a:t>
                      </a:r>
                      <a:r>
                        <a:rPr lang="uk-UA" sz="1600" b="1" baseline="0" dirty="0" smtClean="0">
                          <a:latin typeface="Arial" pitchFamily="34" charset="0"/>
                          <a:cs typeface="Arial" pitchFamily="34" charset="0"/>
                        </a:rPr>
                        <a:t>ХФТІ</a:t>
                      </a:r>
                      <a:r>
                        <a:rPr lang="uk-UA" sz="1600" baseline="0" dirty="0" smtClean="0">
                          <a:latin typeface="Arial" pitchFamily="34" charset="0"/>
                          <a:cs typeface="Arial" pitchFamily="34" charset="0"/>
                        </a:rPr>
                        <a:t> (</a:t>
                      </a:r>
                      <a:r>
                        <a:rPr lang="uk-UA" sz="1400" baseline="0" dirty="0" smtClean="0">
                          <a:latin typeface="Arial" pitchFamily="34" charset="0"/>
                          <a:cs typeface="Arial" pitchFamily="34" charset="0"/>
                        </a:rPr>
                        <a:t>Харків</a:t>
                      </a:r>
                      <a:r>
                        <a:rPr lang="uk-UA" sz="1600" baseline="0" dirty="0" smtClean="0">
                          <a:latin typeface="Arial" pitchFamily="34" charset="0"/>
                          <a:cs typeface="Arial" pitchFamily="34" charset="0"/>
                        </a:rPr>
                        <a:t>)</a:t>
                      </a:r>
                      <a:endParaRPr lang="ru-RU" sz="1600" dirty="0">
                        <a:latin typeface="Arial" pitchFamily="34" charset="0"/>
                        <a:cs typeface="Arial" pitchFamily="34" charset="0"/>
                      </a:endParaRPr>
                    </a:p>
                  </a:txBody>
                  <a:tcPr marT="45723" marB="45723"/>
                </a:tc>
                <a:tc hMerge="1">
                  <a:txBody>
                    <a:bodyPr/>
                    <a:lstStyle/>
                    <a:p>
                      <a:endParaRPr lang="ru-RU"/>
                    </a:p>
                  </a:txBody>
                  <a:tcPr/>
                </a:tc>
                <a:tc>
                  <a:txBody>
                    <a:bodyPr/>
                    <a:lstStyle/>
                    <a:p>
                      <a:r>
                        <a:rPr lang="uk-UA" sz="1600" dirty="0" smtClean="0">
                          <a:latin typeface="Arial" pitchFamily="34" charset="0"/>
                          <a:cs typeface="Arial" pitchFamily="34" charset="0"/>
                        </a:rPr>
                        <a:t>248  С</a:t>
                      </a:r>
                      <a:r>
                        <a:rPr lang="en-US" sz="1600" dirty="0" smtClean="0">
                          <a:latin typeface="Arial" pitchFamily="34" charset="0"/>
                          <a:cs typeface="Arial" pitchFamily="34" charset="0"/>
                        </a:rPr>
                        <a:t>PU</a:t>
                      </a:r>
                      <a:r>
                        <a:rPr lang="en-US" sz="1600" baseline="0" dirty="0" smtClean="0">
                          <a:latin typeface="Arial" pitchFamily="34" charset="0"/>
                          <a:cs typeface="Arial" pitchFamily="34" charset="0"/>
                        </a:rPr>
                        <a:t> cores</a:t>
                      </a:r>
                    </a:p>
                    <a:p>
                      <a:r>
                        <a:rPr lang="en-US" sz="1600" baseline="0" dirty="0" smtClean="0">
                          <a:latin typeface="Arial" pitchFamily="34" charset="0"/>
                          <a:cs typeface="Arial" pitchFamily="34" charset="0"/>
                        </a:rPr>
                        <a:t>56 </a:t>
                      </a:r>
                      <a:r>
                        <a:rPr lang="uk-UA" sz="1600" baseline="0" dirty="0" smtClean="0">
                          <a:latin typeface="Arial" pitchFamily="34" charset="0"/>
                          <a:cs typeface="Arial" pitchFamily="34" charset="0"/>
                        </a:rPr>
                        <a:t> </a:t>
                      </a:r>
                      <a:r>
                        <a:rPr lang="en-US" sz="1600" baseline="0" dirty="0" smtClean="0">
                          <a:latin typeface="Arial" pitchFamily="34" charset="0"/>
                          <a:cs typeface="Arial" pitchFamily="34" charset="0"/>
                        </a:rPr>
                        <a:t>TB SE</a:t>
                      </a:r>
                      <a:r>
                        <a:rPr lang="ru-RU" sz="1600" baseline="0" dirty="0" smtClean="0">
                          <a:latin typeface="Arial" pitchFamily="34" charset="0"/>
                          <a:cs typeface="Arial" pitchFamily="34" charset="0"/>
                        </a:rPr>
                        <a:t> </a:t>
                      </a:r>
                      <a:r>
                        <a:rPr lang="uk-UA" sz="1600" baseline="0" dirty="0" smtClean="0">
                          <a:latin typeface="Arial" pitchFamily="34" charset="0"/>
                          <a:cs typeface="Arial" pitchFamily="34" charset="0"/>
                        </a:rPr>
                        <a:t>і </a:t>
                      </a:r>
                      <a:r>
                        <a:rPr lang="en-US" sz="1600" baseline="0" dirty="0" smtClean="0">
                          <a:latin typeface="Arial" pitchFamily="34" charset="0"/>
                          <a:cs typeface="Arial" pitchFamily="34" charset="0"/>
                        </a:rPr>
                        <a:t>HDD</a:t>
                      </a:r>
                      <a:endParaRPr lang="ru-RU" sz="1600" dirty="0">
                        <a:latin typeface="Arial" pitchFamily="34" charset="0"/>
                        <a:cs typeface="Arial" pitchFamily="34" charset="0"/>
                      </a:endParaRPr>
                    </a:p>
                  </a:txBody>
                  <a:tcPr marT="45723" marB="45723"/>
                </a:tc>
                <a:tc>
                  <a:txBody>
                    <a:bodyPr/>
                    <a:lstStyle/>
                    <a:p>
                      <a:r>
                        <a:rPr lang="uk-UA" sz="1800" dirty="0" smtClean="0">
                          <a:latin typeface="Arial" pitchFamily="34" charset="0"/>
                          <a:cs typeface="Arial" pitchFamily="34" charset="0"/>
                        </a:rPr>
                        <a:t>3 млн. грн.</a:t>
                      </a:r>
                      <a:endParaRPr lang="ru-RU" sz="1800" dirty="0">
                        <a:latin typeface="Arial" pitchFamily="34" charset="0"/>
                        <a:cs typeface="Arial" pitchFamily="34" charset="0"/>
                      </a:endParaRPr>
                    </a:p>
                  </a:txBody>
                  <a:tcPr marT="45723" marB="45723"/>
                </a:tc>
              </a:tr>
              <a:tr h="823009">
                <a:tc>
                  <a:txBody>
                    <a:bodyPr/>
                    <a:lstStyle/>
                    <a:p>
                      <a:pPr algn="ctr"/>
                      <a:r>
                        <a:rPr lang="uk-UA" sz="1800" dirty="0" smtClean="0">
                          <a:latin typeface="Arial" pitchFamily="34" charset="0"/>
                          <a:cs typeface="Arial" pitchFamily="34" charset="0"/>
                        </a:rPr>
                        <a:t>2007</a:t>
                      </a:r>
                      <a:endParaRPr lang="ru-RU" sz="1800" dirty="0">
                        <a:latin typeface="Arial" pitchFamily="34" charset="0"/>
                        <a:cs typeface="Arial" pitchFamily="34" charset="0"/>
                      </a:endParaRPr>
                    </a:p>
                  </a:txBody>
                  <a:tcPr marT="45723" marB="45723" anchor="ctr"/>
                </a:tc>
                <a:tc gridSpan="2">
                  <a:txBody>
                    <a:bodyPr/>
                    <a:lstStyle/>
                    <a:p>
                      <a:r>
                        <a:rPr lang="uk-UA" sz="1600" b="1" dirty="0" smtClean="0">
                          <a:latin typeface="Arial" pitchFamily="34" charset="0"/>
                          <a:cs typeface="Arial" pitchFamily="34" charset="0"/>
                        </a:rPr>
                        <a:t>ІТФ, ІМФ, ІФ, ІКД , </a:t>
                      </a:r>
                      <a:r>
                        <a:rPr lang="uk-UA" sz="1600" b="1" dirty="0" err="1" smtClean="0">
                          <a:latin typeface="Arial" pitchFamily="34" charset="0"/>
                          <a:cs typeface="Arial" pitchFamily="34" charset="0"/>
                        </a:rPr>
                        <a:t>ІМат</a:t>
                      </a:r>
                      <a:r>
                        <a:rPr lang="uk-UA" sz="1600" b="1" dirty="0" smtClean="0">
                          <a:latin typeface="Arial" pitchFamily="34" charset="0"/>
                          <a:cs typeface="Arial" pitchFamily="34" charset="0"/>
                        </a:rPr>
                        <a:t> </a:t>
                      </a:r>
                      <a:r>
                        <a:rPr lang="uk-UA" sz="1600" dirty="0" smtClean="0">
                          <a:latin typeface="Arial" pitchFamily="34" charset="0"/>
                          <a:cs typeface="Arial" pitchFamily="34" charset="0"/>
                        </a:rPr>
                        <a:t>(</a:t>
                      </a:r>
                      <a:r>
                        <a:rPr lang="uk-UA" sz="1400" dirty="0" smtClean="0">
                          <a:latin typeface="Arial" pitchFamily="34" charset="0"/>
                          <a:cs typeface="Arial" pitchFamily="34" charset="0"/>
                        </a:rPr>
                        <a:t>Київ</a:t>
                      </a:r>
                      <a:r>
                        <a:rPr lang="uk-UA" sz="1600" dirty="0" smtClean="0">
                          <a:latin typeface="Arial" pitchFamily="34" charset="0"/>
                          <a:cs typeface="Arial" pitchFamily="34" charset="0"/>
                        </a:rPr>
                        <a:t>),</a:t>
                      </a:r>
                    </a:p>
                    <a:p>
                      <a:r>
                        <a:rPr lang="uk-UA" sz="1600" b="1" dirty="0" smtClean="0">
                          <a:latin typeface="Arial" pitchFamily="34" charset="0"/>
                          <a:cs typeface="Arial" pitchFamily="34" charset="0"/>
                        </a:rPr>
                        <a:t>ІСМА, </a:t>
                      </a:r>
                      <a:r>
                        <a:rPr lang="uk-UA" sz="1600" b="1" dirty="0" err="1" smtClean="0">
                          <a:latin typeface="Arial" pitchFamily="34" charset="0"/>
                          <a:cs typeface="Arial" pitchFamily="34" charset="0"/>
                        </a:rPr>
                        <a:t>РАІ</a:t>
                      </a:r>
                      <a:r>
                        <a:rPr lang="uk-UA" sz="1600" b="1" dirty="0" smtClean="0">
                          <a:latin typeface="Arial" pitchFamily="34" charset="0"/>
                          <a:cs typeface="Arial" pitchFamily="34" charset="0"/>
                        </a:rPr>
                        <a:t> </a:t>
                      </a:r>
                      <a:r>
                        <a:rPr lang="uk-UA" sz="1600" dirty="0" smtClean="0">
                          <a:latin typeface="Arial" pitchFamily="34" charset="0"/>
                          <a:cs typeface="Arial" pitchFamily="34" charset="0"/>
                        </a:rPr>
                        <a:t>(</a:t>
                      </a:r>
                      <a:r>
                        <a:rPr lang="uk-UA" sz="1400" dirty="0" smtClean="0">
                          <a:latin typeface="Arial" pitchFamily="34" charset="0"/>
                          <a:cs typeface="Arial" pitchFamily="34" charset="0"/>
                        </a:rPr>
                        <a:t>Харків</a:t>
                      </a:r>
                      <a:r>
                        <a:rPr lang="uk-UA" sz="1600" dirty="0" smtClean="0">
                          <a:latin typeface="Arial" pitchFamily="34" charset="0"/>
                          <a:cs typeface="Arial" pitchFamily="34" charset="0"/>
                        </a:rPr>
                        <a:t>),</a:t>
                      </a:r>
                    </a:p>
                    <a:p>
                      <a:r>
                        <a:rPr lang="uk-UA" sz="1600" b="1" dirty="0" smtClean="0">
                          <a:latin typeface="Arial" pitchFamily="34" charset="0"/>
                          <a:cs typeface="Arial" pitchFamily="34" charset="0"/>
                        </a:rPr>
                        <a:t>ІПФ</a:t>
                      </a:r>
                      <a:r>
                        <a:rPr lang="uk-UA" sz="1600" dirty="0" smtClean="0">
                          <a:latin typeface="Arial" pitchFamily="34" charset="0"/>
                          <a:cs typeface="Arial" pitchFamily="34" charset="0"/>
                        </a:rPr>
                        <a:t> (</a:t>
                      </a:r>
                      <a:r>
                        <a:rPr lang="uk-UA" sz="1400" dirty="0" smtClean="0">
                          <a:latin typeface="Arial" pitchFamily="34" charset="0"/>
                          <a:cs typeface="Arial" pitchFamily="34" charset="0"/>
                        </a:rPr>
                        <a:t>Суми</a:t>
                      </a:r>
                      <a:r>
                        <a:rPr lang="uk-UA" sz="1600" dirty="0" smtClean="0">
                          <a:latin typeface="Arial" pitchFamily="34" charset="0"/>
                          <a:cs typeface="Arial" pitchFamily="34" charset="0"/>
                        </a:rPr>
                        <a:t>), </a:t>
                      </a:r>
                      <a:r>
                        <a:rPr lang="uk-UA" sz="1600" b="1" dirty="0" smtClean="0">
                          <a:latin typeface="Arial" pitchFamily="34" charset="0"/>
                          <a:cs typeface="Arial" pitchFamily="34" charset="0"/>
                        </a:rPr>
                        <a:t>ІГТМ</a:t>
                      </a:r>
                      <a:r>
                        <a:rPr lang="uk-UA" sz="1600" dirty="0" smtClean="0">
                          <a:latin typeface="Arial" pitchFamily="34" charset="0"/>
                          <a:cs typeface="Arial" pitchFamily="34" charset="0"/>
                        </a:rPr>
                        <a:t> (</a:t>
                      </a:r>
                      <a:r>
                        <a:rPr lang="uk-UA" sz="1400" dirty="0" smtClean="0">
                          <a:latin typeface="Arial" pitchFamily="34" charset="0"/>
                          <a:cs typeface="Arial" pitchFamily="34" charset="0"/>
                        </a:rPr>
                        <a:t>Дніпропетровськ</a:t>
                      </a:r>
                      <a:r>
                        <a:rPr lang="uk-UA" sz="1600" dirty="0" smtClean="0">
                          <a:latin typeface="Arial" pitchFamily="34" charset="0"/>
                          <a:cs typeface="Arial" pitchFamily="34" charset="0"/>
                        </a:rPr>
                        <a:t>)</a:t>
                      </a:r>
                      <a:endParaRPr lang="ru-RU" sz="1600" dirty="0">
                        <a:latin typeface="Arial" pitchFamily="34" charset="0"/>
                        <a:cs typeface="Arial" pitchFamily="34" charset="0"/>
                      </a:endParaRPr>
                    </a:p>
                  </a:txBody>
                  <a:tcPr marT="45723" marB="45723"/>
                </a:tc>
                <a:tc hMerge="1">
                  <a:txBody>
                    <a:bodyPr/>
                    <a:lstStyle/>
                    <a:p>
                      <a:endParaRPr lang="ru-RU"/>
                    </a:p>
                  </a:txBody>
                  <a:tcPr/>
                </a:tc>
                <a:tc>
                  <a:txBody>
                    <a:bodyPr/>
                    <a:lstStyle/>
                    <a:p>
                      <a:r>
                        <a:rPr lang="en-US" sz="1600" dirty="0" smtClean="0">
                          <a:latin typeface="Arial" pitchFamily="34" charset="0"/>
                          <a:cs typeface="Arial" pitchFamily="34" charset="0"/>
                        </a:rPr>
                        <a:t>980 </a:t>
                      </a:r>
                      <a:r>
                        <a:rPr lang="uk-UA" sz="1600" dirty="0" smtClean="0">
                          <a:latin typeface="Arial" pitchFamily="34" charset="0"/>
                          <a:cs typeface="Arial" pitchFamily="34" charset="0"/>
                        </a:rPr>
                        <a:t> С</a:t>
                      </a:r>
                      <a:r>
                        <a:rPr lang="en-US" sz="1600" dirty="0" smtClean="0">
                          <a:latin typeface="Arial" pitchFamily="34" charset="0"/>
                          <a:cs typeface="Arial" pitchFamily="34" charset="0"/>
                        </a:rPr>
                        <a:t>PU</a:t>
                      </a:r>
                      <a:r>
                        <a:rPr lang="en-US" sz="1600" baseline="0" dirty="0" smtClean="0">
                          <a:latin typeface="Arial" pitchFamily="34" charset="0"/>
                          <a:cs typeface="Arial" pitchFamily="34" charset="0"/>
                        </a:rPr>
                        <a:t> cores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90 </a:t>
                      </a:r>
                      <a:r>
                        <a:rPr lang="uk-UA" sz="1600" baseline="0" dirty="0" smtClean="0">
                          <a:latin typeface="Arial" pitchFamily="34" charset="0"/>
                          <a:cs typeface="Arial" pitchFamily="34" charset="0"/>
                        </a:rPr>
                        <a:t> </a:t>
                      </a:r>
                      <a:r>
                        <a:rPr lang="en-US" sz="1600" baseline="0" dirty="0" smtClean="0">
                          <a:latin typeface="Arial" pitchFamily="34" charset="0"/>
                          <a:cs typeface="Arial" pitchFamily="34" charset="0"/>
                        </a:rPr>
                        <a:t>TB SE </a:t>
                      </a:r>
                      <a:r>
                        <a:rPr lang="uk-UA" sz="1600" baseline="0" dirty="0" smtClean="0">
                          <a:latin typeface="Arial" pitchFamily="34" charset="0"/>
                          <a:cs typeface="Arial" pitchFamily="34" charset="0"/>
                        </a:rPr>
                        <a:t>і </a:t>
                      </a:r>
                      <a:r>
                        <a:rPr lang="en-US" sz="1600" baseline="0" dirty="0" smtClean="0">
                          <a:latin typeface="Arial" pitchFamily="34" charset="0"/>
                          <a:cs typeface="Arial" pitchFamily="34" charset="0"/>
                        </a:rPr>
                        <a:t>HDD</a:t>
                      </a:r>
                      <a:endParaRPr lang="ru-RU" sz="1600" dirty="0" smtClean="0">
                        <a:latin typeface="Arial" pitchFamily="34" charset="0"/>
                        <a:cs typeface="Arial" pitchFamily="34" charset="0"/>
                      </a:endParaRPr>
                    </a:p>
                    <a:p>
                      <a:endParaRPr lang="ru-RU" sz="1600" dirty="0">
                        <a:latin typeface="Arial" pitchFamily="34" charset="0"/>
                        <a:cs typeface="Arial" pitchFamily="34" charset="0"/>
                      </a:endParaRPr>
                    </a:p>
                  </a:txBody>
                  <a:tcPr marT="45723" marB="45723"/>
                </a:tc>
                <a:tc>
                  <a:txBody>
                    <a:bodyPr/>
                    <a:lstStyle/>
                    <a:p>
                      <a:r>
                        <a:rPr lang="uk-UA" sz="1800" dirty="0" smtClean="0">
                          <a:latin typeface="Arial" pitchFamily="34" charset="0"/>
                          <a:cs typeface="Arial" pitchFamily="34" charset="0"/>
                        </a:rPr>
                        <a:t>3,2 млн. грн.</a:t>
                      </a:r>
                      <a:endParaRPr lang="ru-RU" sz="1800" dirty="0">
                        <a:latin typeface="Arial" pitchFamily="34" charset="0"/>
                        <a:cs typeface="Arial" pitchFamily="34" charset="0"/>
                      </a:endParaRPr>
                    </a:p>
                  </a:txBody>
                  <a:tcPr marT="45723" marB="45723"/>
                </a:tc>
              </a:tr>
              <a:tr h="1066864">
                <a:tc>
                  <a:txBody>
                    <a:bodyPr/>
                    <a:lstStyle/>
                    <a:p>
                      <a:pPr algn="ctr"/>
                      <a:r>
                        <a:rPr lang="uk-UA" sz="1800" dirty="0" smtClean="0">
                          <a:latin typeface="Arial" pitchFamily="34" charset="0"/>
                          <a:cs typeface="Arial" pitchFamily="34" charset="0"/>
                        </a:rPr>
                        <a:t>2008</a:t>
                      </a:r>
                      <a:endParaRPr lang="ru-RU" sz="1800" dirty="0">
                        <a:latin typeface="Arial" pitchFamily="34" charset="0"/>
                        <a:cs typeface="Arial" pitchFamily="34" charset="0"/>
                      </a:endParaRPr>
                    </a:p>
                  </a:txBody>
                  <a:tcPr marT="45723" marB="45723" anchor="ctr"/>
                </a:tc>
                <a:tc gridSpan="2">
                  <a:txBody>
                    <a:bodyPr/>
                    <a:lstStyle/>
                    <a:p>
                      <a:r>
                        <a:rPr lang="uk-UA" sz="1600" b="1" dirty="0" smtClean="0">
                          <a:latin typeface="Arial" pitchFamily="34" charset="0"/>
                          <a:cs typeface="Arial" pitchFamily="34" charset="0"/>
                        </a:rPr>
                        <a:t>ІТФ, ІМФ, ІКД, ІПС, ІПММС, ІПМЕ, ГАО </a:t>
                      </a:r>
                      <a:r>
                        <a:rPr lang="uk-UA" sz="1600" dirty="0" smtClean="0">
                          <a:latin typeface="Arial" pitchFamily="34" charset="0"/>
                          <a:cs typeface="Arial" pitchFamily="34" charset="0"/>
                        </a:rPr>
                        <a:t>(</a:t>
                      </a:r>
                      <a:r>
                        <a:rPr lang="uk-UA" sz="1400" dirty="0" smtClean="0">
                          <a:latin typeface="Arial" pitchFamily="34" charset="0"/>
                          <a:cs typeface="Arial" pitchFamily="34" charset="0"/>
                        </a:rPr>
                        <a:t>Київ</a:t>
                      </a:r>
                      <a:r>
                        <a:rPr lang="uk-UA" sz="1600" dirty="0" smtClean="0">
                          <a:latin typeface="Arial" pitchFamily="34" charset="0"/>
                          <a:cs typeface="Arial" pitchFamily="34" charset="0"/>
                        </a:rPr>
                        <a:t>),</a:t>
                      </a:r>
                    </a:p>
                    <a:p>
                      <a:r>
                        <a:rPr lang="uk-UA" sz="1600" b="1" dirty="0" smtClean="0">
                          <a:latin typeface="Arial" pitchFamily="34" charset="0"/>
                          <a:cs typeface="Arial" pitchFamily="34" charset="0"/>
                        </a:rPr>
                        <a:t>ФТІНТ, ХФТІ, </a:t>
                      </a:r>
                      <a:r>
                        <a:rPr lang="uk-UA" sz="1600" b="1" dirty="0" err="1" smtClean="0">
                          <a:latin typeface="Arial" pitchFamily="34" charset="0"/>
                          <a:cs typeface="Arial" pitchFamily="34" charset="0"/>
                        </a:rPr>
                        <a:t>ІРЕ</a:t>
                      </a:r>
                      <a:r>
                        <a:rPr lang="uk-UA" sz="1600" b="1" dirty="0" smtClean="0">
                          <a:latin typeface="Arial" pitchFamily="34" charset="0"/>
                          <a:cs typeface="Arial" pitchFamily="34" charset="0"/>
                        </a:rPr>
                        <a:t>, ІСМА</a:t>
                      </a:r>
                      <a:r>
                        <a:rPr lang="uk-UA" sz="1600" dirty="0" smtClean="0">
                          <a:latin typeface="Arial" pitchFamily="34" charset="0"/>
                          <a:cs typeface="Arial" pitchFamily="34" charset="0"/>
                        </a:rPr>
                        <a:t> (</a:t>
                      </a:r>
                      <a:r>
                        <a:rPr lang="uk-UA" sz="1400" dirty="0" smtClean="0">
                          <a:latin typeface="Arial" pitchFamily="34" charset="0"/>
                          <a:cs typeface="Arial" pitchFamily="34" charset="0"/>
                        </a:rPr>
                        <a:t>Харків</a:t>
                      </a:r>
                      <a:r>
                        <a:rPr lang="uk-UA" sz="1600" dirty="0" smtClean="0">
                          <a:latin typeface="Arial" pitchFamily="34" charset="0"/>
                          <a:cs typeface="Arial" pitchFamily="34" charset="0"/>
                        </a:rPr>
                        <a:t>), </a:t>
                      </a:r>
                    </a:p>
                    <a:p>
                      <a:r>
                        <a:rPr lang="uk-UA" sz="1600" b="1" dirty="0" err="1" smtClean="0">
                          <a:latin typeface="Arial" pitchFamily="34" charset="0"/>
                          <a:cs typeface="Arial" pitchFamily="34" charset="0"/>
                        </a:rPr>
                        <a:t>ДонФТІ</a:t>
                      </a:r>
                      <a:r>
                        <a:rPr lang="uk-UA" sz="1600" dirty="0" smtClean="0">
                          <a:latin typeface="Arial" pitchFamily="34" charset="0"/>
                          <a:cs typeface="Arial" pitchFamily="34" charset="0"/>
                        </a:rPr>
                        <a:t> (</a:t>
                      </a:r>
                      <a:r>
                        <a:rPr lang="uk-UA" sz="1400" dirty="0" smtClean="0">
                          <a:latin typeface="Arial" pitchFamily="34" charset="0"/>
                          <a:cs typeface="Arial" pitchFamily="34" charset="0"/>
                        </a:rPr>
                        <a:t>Донецьк</a:t>
                      </a:r>
                      <a:r>
                        <a:rPr lang="uk-UA" sz="1600" dirty="0" smtClean="0">
                          <a:latin typeface="Arial" pitchFamily="34" charset="0"/>
                          <a:cs typeface="Arial" pitchFamily="34" charset="0"/>
                        </a:rPr>
                        <a:t>), </a:t>
                      </a:r>
                      <a:r>
                        <a:rPr lang="uk-UA" sz="1600" b="1" dirty="0" smtClean="0">
                          <a:latin typeface="Arial" pitchFamily="34" charset="0"/>
                          <a:cs typeface="Arial" pitchFamily="34" charset="0"/>
                        </a:rPr>
                        <a:t>ІПФ</a:t>
                      </a:r>
                      <a:r>
                        <a:rPr lang="uk-UA" sz="1600" dirty="0" smtClean="0">
                          <a:latin typeface="Arial" pitchFamily="34" charset="0"/>
                          <a:cs typeface="Arial" pitchFamily="34" charset="0"/>
                        </a:rPr>
                        <a:t> (</a:t>
                      </a:r>
                      <a:r>
                        <a:rPr lang="uk-UA" sz="1400" dirty="0" smtClean="0">
                          <a:latin typeface="Arial" pitchFamily="34" charset="0"/>
                          <a:cs typeface="Arial" pitchFamily="34" charset="0"/>
                        </a:rPr>
                        <a:t>Суми</a:t>
                      </a:r>
                      <a:r>
                        <a:rPr lang="uk-UA" sz="1600" dirty="0" smtClean="0">
                          <a:latin typeface="Arial" pitchFamily="34" charset="0"/>
                          <a:cs typeface="Arial" pitchFamily="34" charset="0"/>
                        </a:rPr>
                        <a:t>)</a:t>
                      </a:r>
                      <a:endParaRPr lang="ru-RU" sz="1600" dirty="0">
                        <a:latin typeface="Arial" pitchFamily="34" charset="0"/>
                        <a:cs typeface="Arial" pitchFamily="34" charset="0"/>
                      </a:endParaRPr>
                    </a:p>
                  </a:txBody>
                  <a:tcPr marT="45723" marB="45723"/>
                </a:tc>
                <a:tc hMerge="1">
                  <a:txBody>
                    <a:bodyPr/>
                    <a:lstStyle/>
                    <a:p>
                      <a:endParaRPr lang="ru-RU"/>
                    </a:p>
                  </a:txBody>
                  <a:tcPr/>
                </a:tc>
                <a:tc>
                  <a:txBody>
                    <a:bodyPr/>
                    <a:lstStyle/>
                    <a:p>
                      <a:r>
                        <a:rPr lang="en-US" sz="1600" dirty="0" smtClean="0">
                          <a:latin typeface="Arial" pitchFamily="34" charset="0"/>
                          <a:cs typeface="Arial" pitchFamily="34" charset="0"/>
                        </a:rPr>
                        <a:t>1900 </a:t>
                      </a:r>
                      <a:r>
                        <a:rPr lang="uk-UA" sz="1600" dirty="0" smtClean="0">
                          <a:latin typeface="Arial" pitchFamily="34" charset="0"/>
                          <a:cs typeface="Arial" pitchFamily="34" charset="0"/>
                        </a:rPr>
                        <a:t> С</a:t>
                      </a:r>
                      <a:r>
                        <a:rPr lang="en-US" sz="1600" dirty="0" smtClean="0">
                          <a:latin typeface="Arial" pitchFamily="34" charset="0"/>
                          <a:cs typeface="Arial" pitchFamily="34" charset="0"/>
                        </a:rPr>
                        <a:t>PU</a:t>
                      </a:r>
                      <a:r>
                        <a:rPr lang="en-US" sz="1600" baseline="0" dirty="0" smtClean="0">
                          <a:latin typeface="Arial" pitchFamily="34" charset="0"/>
                          <a:cs typeface="Arial" pitchFamily="34" charset="0"/>
                        </a:rPr>
                        <a:t> cores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240 </a:t>
                      </a:r>
                      <a:r>
                        <a:rPr lang="uk-UA" sz="1600" baseline="0" dirty="0" smtClean="0">
                          <a:latin typeface="Arial" pitchFamily="34" charset="0"/>
                          <a:cs typeface="Arial" pitchFamily="34" charset="0"/>
                        </a:rPr>
                        <a:t> </a:t>
                      </a:r>
                      <a:r>
                        <a:rPr lang="en-US" sz="1600" baseline="0" dirty="0" smtClean="0">
                          <a:latin typeface="Arial" pitchFamily="34" charset="0"/>
                          <a:cs typeface="Arial" pitchFamily="34" charset="0"/>
                        </a:rPr>
                        <a:t>TB SE </a:t>
                      </a:r>
                      <a:r>
                        <a:rPr lang="uk-UA" sz="1600" baseline="0" dirty="0" smtClean="0">
                          <a:latin typeface="Arial" pitchFamily="34" charset="0"/>
                          <a:cs typeface="Arial" pitchFamily="34" charset="0"/>
                        </a:rPr>
                        <a:t>і </a:t>
                      </a:r>
                      <a:r>
                        <a:rPr lang="en-US" sz="1600" baseline="0" dirty="0" smtClean="0">
                          <a:latin typeface="Arial" pitchFamily="34" charset="0"/>
                          <a:cs typeface="Arial" pitchFamily="34" charset="0"/>
                        </a:rPr>
                        <a:t>HDD</a:t>
                      </a:r>
                      <a:endParaRPr lang="ru-RU" sz="1600" dirty="0" smtClean="0">
                        <a:latin typeface="Arial" pitchFamily="34" charset="0"/>
                        <a:cs typeface="Arial" pitchFamily="34" charset="0"/>
                      </a:endParaRPr>
                    </a:p>
                    <a:p>
                      <a:endParaRPr lang="ru-RU" sz="1600" dirty="0">
                        <a:latin typeface="Arial" pitchFamily="34" charset="0"/>
                        <a:cs typeface="Arial" pitchFamily="34" charset="0"/>
                      </a:endParaRPr>
                    </a:p>
                  </a:txBody>
                  <a:tcPr marT="45723" marB="45723"/>
                </a:tc>
                <a:tc>
                  <a:txBody>
                    <a:bodyPr/>
                    <a:lstStyle/>
                    <a:p>
                      <a:r>
                        <a:rPr lang="uk-UA" sz="1800" dirty="0" smtClean="0">
                          <a:latin typeface="Arial" pitchFamily="34" charset="0"/>
                          <a:cs typeface="Arial" pitchFamily="34" charset="0"/>
                        </a:rPr>
                        <a:t>3,5 млн. грн. </a:t>
                      </a:r>
                      <a:endParaRPr lang="ru-RU" sz="1800" dirty="0">
                        <a:latin typeface="Arial" pitchFamily="34" charset="0"/>
                        <a:cs typeface="Arial" pitchFamily="34" charset="0"/>
                      </a:endParaRPr>
                    </a:p>
                  </a:txBody>
                  <a:tcPr marT="45723" marB="45723"/>
                </a:tc>
              </a:tr>
              <a:tr h="1066864">
                <a:tc>
                  <a:txBody>
                    <a:bodyPr/>
                    <a:lstStyle/>
                    <a:p>
                      <a:pPr algn="ctr"/>
                      <a:r>
                        <a:rPr lang="uk-UA" sz="1800" dirty="0" smtClean="0">
                          <a:latin typeface="Arial" pitchFamily="34" charset="0"/>
                          <a:cs typeface="Arial" pitchFamily="34" charset="0"/>
                        </a:rPr>
                        <a:t>2009</a:t>
                      </a:r>
                      <a:endParaRPr lang="ru-RU" sz="1800" dirty="0">
                        <a:latin typeface="Arial" pitchFamily="34" charset="0"/>
                        <a:cs typeface="Arial" pitchFamily="34" charset="0"/>
                      </a:endParaRPr>
                    </a:p>
                  </a:txBody>
                  <a:tcPr marT="45723" marB="45723" anchor="ctr"/>
                </a:tc>
                <a:tc gridSpan="2">
                  <a:txBody>
                    <a:bodyPr/>
                    <a:lstStyle/>
                    <a:p>
                      <a:r>
                        <a:rPr lang="uk-UA" sz="1600" b="1" dirty="0" smtClean="0">
                          <a:latin typeface="Arial" pitchFamily="34" charset="0"/>
                          <a:cs typeface="Arial" pitchFamily="34" charset="0"/>
                        </a:rPr>
                        <a:t>ІТФ, ІКД, ІПМЕ, ІПММС, </a:t>
                      </a:r>
                      <a:r>
                        <a:rPr lang="uk-UA" sz="1600" b="1" baseline="0" dirty="0" smtClean="0">
                          <a:latin typeface="Arial" pitchFamily="34" charset="0"/>
                          <a:cs typeface="Arial" pitchFamily="34" charset="0"/>
                        </a:rPr>
                        <a:t>ІК, </a:t>
                      </a:r>
                      <a:r>
                        <a:rPr lang="uk-UA" sz="1600" b="1" dirty="0" smtClean="0">
                          <a:latin typeface="Arial" pitchFamily="34" charset="0"/>
                          <a:cs typeface="Arial" pitchFamily="34" charset="0"/>
                        </a:rPr>
                        <a:t>ІМФ, ІХБГ, ІМБГ,  </a:t>
                      </a:r>
                      <a:r>
                        <a:rPr lang="uk-UA" sz="1600" b="1" dirty="0" err="1" smtClean="0">
                          <a:latin typeface="Arial" pitchFamily="34" charset="0"/>
                          <a:cs typeface="Arial" pitchFamily="34" charset="0"/>
                        </a:rPr>
                        <a:t>ІМагн</a:t>
                      </a:r>
                      <a:r>
                        <a:rPr lang="uk-UA" sz="1600" dirty="0" smtClean="0">
                          <a:latin typeface="Arial" pitchFamily="34" charset="0"/>
                          <a:cs typeface="Arial" pitchFamily="34" charset="0"/>
                        </a:rPr>
                        <a:t> (</a:t>
                      </a:r>
                      <a:r>
                        <a:rPr lang="uk-UA" sz="1400" dirty="0" smtClean="0">
                          <a:latin typeface="Arial" pitchFamily="34" charset="0"/>
                          <a:cs typeface="Arial" pitchFamily="34" charset="0"/>
                        </a:rPr>
                        <a:t>Київ</a:t>
                      </a:r>
                      <a:r>
                        <a:rPr lang="uk-UA" sz="1600" dirty="0" smtClean="0">
                          <a:latin typeface="Arial" pitchFamily="34" charset="0"/>
                          <a:cs typeface="Arial" pitchFamily="34" charset="0"/>
                        </a:rPr>
                        <a:t>), </a:t>
                      </a:r>
                    </a:p>
                    <a:p>
                      <a:r>
                        <a:rPr lang="uk-UA" sz="1600" b="1" dirty="0" smtClean="0">
                          <a:latin typeface="Arial" pitchFamily="34" charset="0"/>
                          <a:cs typeface="Arial" pitchFamily="34" charset="0"/>
                        </a:rPr>
                        <a:t>ХФТІ</a:t>
                      </a:r>
                      <a:r>
                        <a:rPr lang="uk-UA" sz="1600" b="1" baseline="0" dirty="0" smtClean="0">
                          <a:latin typeface="Arial" pitchFamily="34" charset="0"/>
                          <a:cs typeface="Arial" pitchFamily="34" charset="0"/>
                        </a:rPr>
                        <a:t>, ІСМА, ФТІНТ </a:t>
                      </a:r>
                      <a:r>
                        <a:rPr lang="uk-UA" sz="1600" baseline="0" dirty="0" smtClean="0">
                          <a:latin typeface="Arial" pitchFamily="34" charset="0"/>
                          <a:cs typeface="Arial" pitchFamily="34" charset="0"/>
                        </a:rPr>
                        <a:t>(</a:t>
                      </a:r>
                      <a:r>
                        <a:rPr lang="uk-UA" sz="1400" baseline="0" dirty="0" smtClean="0">
                          <a:latin typeface="Arial" pitchFamily="34" charset="0"/>
                          <a:cs typeface="Arial" pitchFamily="34" charset="0"/>
                        </a:rPr>
                        <a:t>Харків</a:t>
                      </a:r>
                      <a:r>
                        <a:rPr lang="uk-UA" sz="1600" baseline="0" dirty="0" smtClean="0">
                          <a:latin typeface="Arial" pitchFamily="34" charset="0"/>
                          <a:cs typeface="Arial" pitchFamily="34" charset="0"/>
                        </a:rPr>
                        <a:t>), </a:t>
                      </a:r>
                    </a:p>
                    <a:p>
                      <a:r>
                        <a:rPr lang="uk-UA" sz="1600" b="1" dirty="0" smtClean="0">
                          <a:latin typeface="Arial" pitchFamily="34" charset="0"/>
                          <a:cs typeface="Arial" pitchFamily="34" charset="0"/>
                        </a:rPr>
                        <a:t>ІФКС</a:t>
                      </a:r>
                      <a:r>
                        <a:rPr lang="uk-UA" sz="1600" dirty="0" smtClean="0">
                          <a:latin typeface="Arial" pitchFamily="34" charset="0"/>
                          <a:cs typeface="Arial" pitchFamily="34" charset="0"/>
                        </a:rPr>
                        <a:t> (</a:t>
                      </a:r>
                      <a:r>
                        <a:rPr lang="uk-UA" sz="1400" dirty="0" smtClean="0">
                          <a:latin typeface="Arial" pitchFamily="34" charset="0"/>
                          <a:cs typeface="Arial" pitchFamily="34" charset="0"/>
                        </a:rPr>
                        <a:t>Львів</a:t>
                      </a:r>
                      <a:r>
                        <a:rPr lang="uk-UA" sz="1600" dirty="0" smtClean="0">
                          <a:latin typeface="Arial" pitchFamily="34" charset="0"/>
                          <a:cs typeface="Arial" pitchFamily="34" charset="0"/>
                        </a:rPr>
                        <a:t>), </a:t>
                      </a:r>
                      <a:r>
                        <a:rPr lang="uk-UA" sz="1600" b="1" baseline="0" dirty="0" smtClean="0">
                          <a:latin typeface="Arial" pitchFamily="34" charset="0"/>
                          <a:cs typeface="Arial" pitchFamily="34" charset="0"/>
                        </a:rPr>
                        <a:t>ІПФ</a:t>
                      </a:r>
                      <a:r>
                        <a:rPr lang="uk-UA" sz="1600" baseline="0" dirty="0" smtClean="0">
                          <a:latin typeface="Arial" pitchFamily="34" charset="0"/>
                          <a:cs typeface="Arial" pitchFamily="34" charset="0"/>
                        </a:rPr>
                        <a:t> (</a:t>
                      </a:r>
                      <a:r>
                        <a:rPr lang="uk-UA" sz="1400" baseline="0" dirty="0" smtClean="0">
                          <a:latin typeface="Arial" pitchFamily="34" charset="0"/>
                          <a:cs typeface="Arial" pitchFamily="34" charset="0"/>
                        </a:rPr>
                        <a:t>Суми</a:t>
                      </a:r>
                      <a:r>
                        <a:rPr lang="uk-UA" sz="1600" baseline="0" dirty="0" smtClean="0">
                          <a:latin typeface="Arial" pitchFamily="34" charset="0"/>
                          <a:cs typeface="Arial" pitchFamily="34" charset="0"/>
                        </a:rPr>
                        <a:t>), </a:t>
                      </a:r>
                      <a:r>
                        <a:rPr lang="uk-UA" sz="1600" b="1" baseline="0" dirty="0" smtClean="0">
                          <a:latin typeface="Arial" pitchFamily="34" charset="0"/>
                          <a:cs typeface="Arial" pitchFamily="34" charset="0"/>
                        </a:rPr>
                        <a:t>МГФІ</a:t>
                      </a:r>
                      <a:r>
                        <a:rPr lang="uk-UA" sz="1600" baseline="0" dirty="0" smtClean="0">
                          <a:latin typeface="Arial" pitchFamily="34" charset="0"/>
                          <a:cs typeface="Arial" pitchFamily="34" charset="0"/>
                        </a:rPr>
                        <a:t> (</a:t>
                      </a:r>
                      <a:r>
                        <a:rPr lang="uk-UA" sz="1400" baseline="0" dirty="0" smtClean="0">
                          <a:latin typeface="Arial" pitchFamily="34" charset="0"/>
                          <a:cs typeface="Arial" pitchFamily="34" charset="0"/>
                        </a:rPr>
                        <a:t>Севастополь</a:t>
                      </a:r>
                      <a:r>
                        <a:rPr lang="uk-UA" sz="1600" baseline="0" dirty="0" smtClean="0">
                          <a:latin typeface="Arial" pitchFamily="34" charset="0"/>
                          <a:cs typeface="Arial" pitchFamily="34" charset="0"/>
                        </a:rPr>
                        <a:t>)</a:t>
                      </a:r>
                      <a:endParaRPr lang="ru-RU" sz="1600" dirty="0">
                        <a:latin typeface="Arial" pitchFamily="34" charset="0"/>
                        <a:cs typeface="Arial" pitchFamily="34" charset="0"/>
                      </a:endParaRPr>
                    </a:p>
                  </a:txBody>
                  <a:tcPr marT="45723" marB="45723"/>
                </a:tc>
                <a:tc hMerge="1">
                  <a:txBody>
                    <a:bodyPr/>
                    <a:lstStyle/>
                    <a:p>
                      <a:endParaRPr lang="ru-RU"/>
                    </a:p>
                  </a:txBody>
                  <a:tcPr/>
                </a:tc>
                <a:tc>
                  <a:txBody>
                    <a:bodyPr/>
                    <a:lstStyle/>
                    <a:p>
                      <a:r>
                        <a:rPr lang="en-US" sz="1600" dirty="0" smtClean="0">
                          <a:latin typeface="Arial" pitchFamily="34" charset="0"/>
                          <a:cs typeface="Arial" pitchFamily="34" charset="0"/>
                        </a:rPr>
                        <a:t>2000 </a:t>
                      </a:r>
                      <a:r>
                        <a:rPr lang="uk-UA" sz="1600" dirty="0" smtClean="0">
                          <a:latin typeface="Arial" pitchFamily="34" charset="0"/>
                          <a:cs typeface="Arial" pitchFamily="34" charset="0"/>
                        </a:rPr>
                        <a:t> С</a:t>
                      </a:r>
                      <a:r>
                        <a:rPr lang="en-US" sz="1600" dirty="0" smtClean="0">
                          <a:latin typeface="Arial" pitchFamily="34" charset="0"/>
                          <a:cs typeface="Arial" pitchFamily="34" charset="0"/>
                        </a:rPr>
                        <a:t>PU</a:t>
                      </a:r>
                      <a:r>
                        <a:rPr lang="en-US" sz="1600" baseline="0" dirty="0" smtClean="0">
                          <a:latin typeface="Arial" pitchFamily="34" charset="0"/>
                          <a:cs typeface="Arial" pitchFamily="34" charset="0"/>
                        </a:rPr>
                        <a:t> cores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250 </a:t>
                      </a:r>
                      <a:r>
                        <a:rPr lang="uk-UA" sz="1600" baseline="0" dirty="0" smtClean="0">
                          <a:latin typeface="Arial" pitchFamily="34" charset="0"/>
                          <a:cs typeface="Arial" pitchFamily="34" charset="0"/>
                        </a:rPr>
                        <a:t> </a:t>
                      </a:r>
                      <a:r>
                        <a:rPr lang="en-US" sz="1600" baseline="0" dirty="0" smtClean="0">
                          <a:latin typeface="Arial" pitchFamily="34" charset="0"/>
                          <a:cs typeface="Arial" pitchFamily="34" charset="0"/>
                        </a:rPr>
                        <a:t>TB SE </a:t>
                      </a:r>
                      <a:r>
                        <a:rPr lang="uk-UA" sz="1600" baseline="0" dirty="0" smtClean="0">
                          <a:latin typeface="Arial" pitchFamily="34" charset="0"/>
                          <a:cs typeface="Arial" pitchFamily="34" charset="0"/>
                        </a:rPr>
                        <a:t>і </a:t>
                      </a:r>
                      <a:r>
                        <a:rPr lang="en-US" sz="1600" baseline="0" dirty="0" smtClean="0">
                          <a:latin typeface="Arial" pitchFamily="34" charset="0"/>
                          <a:cs typeface="Arial" pitchFamily="34" charset="0"/>
                        </a:rPr>
                        <a:t>HDD</a:t>
                      </a:r>
                      <a:endParaRPr lang="ru-RU" sz="16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Arial" pitchFamily="34" charset="0"/>
                        <a:cs typeface="Arial" pitchFamily="34" charset="0"/>
                      </a:endParaRPr>
                    </a:p>
                    <a:p>
                      <a:endParaRPr lang="ru-RU" sz="1600" dirty="0">
                        <a:latin typeface="Arial" pitchFamily="34" charset="0"/>
                        <a:cs typeface="Arial"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smtClean="0">
                          <a:latin typeface="Arial" pitchFamily="34" charset="0"/>
                          <a:cs typeface="Arial" pitchFamily="34" charset="0"/>
                        </a:rPr>
                        <a:t>3,5 млн. грн. </a:t>
                      </a:r>
                      <a:endParaRPr lang="ru-RU" sz="1800" dirty="0" smtClean="0">
                        <a:latin typeface="Arial" pitchFamily="34" charset="0"/>
                        <a:cs typeface="Arial" pitchFamily="34" charset="0"/>
                      </a:endParaRPr>
                    </a:p>
                    <a:p>
                      <a:endParaRPr lang="ru-RU" sz="1800" dirty="0">
                        <a:latin typeface="Arial" pitchFamily="34" charset="0"/>
                        <a:cs typeface="Arial" pitchFamily="34" charset="0"/>
                      </a:endParaRPr>
                    </a:p>
                  </a:txBody>
                  <a:tcPr marT="45723" marB="45723"/>
                </a:tc>
              </a:tr>
              <a:tr h="823009">
                <a:tc gridSpan="2">
                  <a:txBody>
                    <a:bodyPr/>
                    <a:lstStyle/>
                    <a:p>
                      <a:pPr algn="ctr"/>
                      <a:r>
                        <a:rPr lang="uk-UA" sz="1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Разом</a:t>
                      </a:r>
                      <a:endParaRPr lang="ru-RU" sz="18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txBody>
                  <a:tcPr marT="45723" marB="45723" anchor="ctr"/>
                </a:tc>
                <a:tc hMerge="1">
                  <a:txBody>
                    <a:bodyPr/>
                    <a:lstStyle/>
                    <a:p>
                      <a:endParaRPr lang="ru-RU" sz="1600" dirty="0">
                        <a:latin typeface="Arial" pitchFamily="34" charset="0"/>
                        <a:cs typeface="Arial" pitchFamily="34" charset="0"/>
                      </a:endParaRPr>
                    </a:p>
                  </a:txBody>
                  <a:tcPr/>
                </a:tc>
                <a:tc>
                  <a:txBody>
                    <a:bodyPr/>
                    <a:lstStyle/>
                    <a:p>
                      <a:pPr algn="ctr"/>
                      <a:r>
                        <a:rPr lang="uk-UA" sz="1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 кластерів і ПДГ</a:t>
                      </a:r>
                    </a:p>
                    <a:p>
                      <a:pPr algn="ctr"/>
                      <a:r>
                        <a:rPr lang="uk-UA"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(+ 3 кластера МОН – КНУ, КПІ,</a:t>
                      </a:r>
                      <a:r>
                        <a:rPr lang="uk-UA" sz="14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ТГЕІ</a:t>
                      </a:r>
                      <a:r>
                        <a:rPr lang="uk-UA" sz="1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ru-RU" sz="1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txBody>
                  <a:tcPr marT="45723" marB="45723" anchor="ctr"/>
                </a:tc>
                <a:tc>
                  <a:txBody>
                    <a:bodyPr/>
                    <a:lstStyle/>
                    <a:p>
                      <a:r>
                        <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a:t>
                      </a:r>
                      <a:r>
                        <a:rPr lang="uk-UA"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a:t>
                      </a:r>
                      <a:r>
                        <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00 </a:t>
                      </a:r>
                      <a:r>
                        <a:rPr lang="uk-UA"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С</a:t>
                      </a:r>
                      <a:r>
                        <a:rPr lang="en-US"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PU</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cores</a:t>
                      </a:r>
                    </a:p>
                    <a:p>
                      <a:pPr marL="0" marR="0" indent="0" algn="l" defTabSz="914400" rtl="0" eaLnBrk="1" fontAlgn="auto" latinLnBrk="0" hangingPunct="1">
                        <a:lnSpc>
                          <a:spcPct val="100000"/>
                        </a:lnSpc>
                        <a:spcBef>
                          <a:spcPts val="0"/>
                        </a:spcBef>
                        <a:spcAft>
                          <a:spcPts val="0"/>
                        </a:spcAft>
                        <a:buClrTx/>
                        <a:buSzTx/>
                        <a:buFontTx/>
                        <a:buNone/>
                        <a:tabLst/>
                        <a:defRPr/>
                      </a:pPr>
                      <a:r>
                        <a:rPr lang="uk-UA"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30</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0 TB SE</a:t>
                      </a:r>
                      <a:r>
                        <a:rPr lang="uk-UA"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і </a:t>
                      </a:r>
                      <a:r>
                        <a:rPr lang="en-US" sz="1600"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HDD</a:t>
                      </a:r>
                      <a:endParaRPr lang="ru-RU" sz="16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16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ru-RU" sz="1600"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сп</a:t>
                      </a:r>
                      <a:r>
                        <a:rPr lang="uk-UA" sz="1600" i="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ільно</a:t>
                      </a:r>
                      <a:r>
                        <a:rPr lang="uk-UA" sz="1600" i="1" baseline="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з МОН)</a:t>
                      </a:r>
                      <a:endParaRPr lang="ru-RU" sz="1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txBody>
                  <a:tcPr marT="45723" marB="45723"/>
                </a:tc>
                <a:tc>
                  <a:txBody>
                    <a:bodyPr/>
                    <a:lstStyle/>
                    <a:p>
                      <a:r>
                        <a:rPr lang="uk-UA"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13,2 млн. грн.</a:t>
                      </a:r>
                      <a:endParaRPr lang="ru-RU"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txBody>
                  <a:tcPr marT="45723" marB="45723"/>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2800" smtClean="0"/>
              <a:t>Створення матеріально-технічної бази Українського академічного гріда</a:t>
            </a:r>
            <a:r>
              <a:rPr lang="en-US" sz="2800" smtClean="0"/>
              <a:t> (</a:t>
            </a:r>
            <a:r>
              <a:rPr lang="ru-RU" sz="2800" smtClean="0"/>
              <a:t>програмне забезпечення)</a:t>
            </a:r>
          </a:p>
        </p:txBody>
      </p:sp>
      <p:graphicFrame>
        <p:nvGraphicFramePr>
          <p:cNvPr id="5" name="Таблица 4"/>
          <p:cNvGraphicFramePr>
            <a:graphicFrameLocks noGrp="1"/>
          </p:cNvGraphicFramePr>
          <p:nvPr/>
        </p:nvGraphicFramePr>
        <p:xfrm>
          <a:off x="0" y="1397000"/>
          <a:ext cx="9144000" cy="5504053"/>
        </p:xfrm>
        <a:graphic>
          <a:graphicData uri="http://schemas.openxmlformats.org/drawingml/2006/table">
            <a:tbl>
              <a:tblPr/>
              <a:tblGrid>
                <a:gridCol w="1357313"/>
                <a:gridCol w="5857875"/>
                <a:gridCol w="1928812"/>
              </a:tblGrid>
              <a:tr h="7349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cs typeface="Arial" charset="0"/>
                        </a:rPr>
                        <a:t>Р</a:t>
                      </a:r>
                      <a:r>
                        <a:rPr kumimoji="0" lang="uk-UA" sz="1800" b="1" i="0" u="none" strike="noStrike" cap="none" normalizeH="0" baseline="0" smtClean="0">
                          <a:ln>
                            <a:noFill/>
                          </a:ln>
                          <a:solidFill>
                            <a:srgbClr val="FFFFFF"/>
                          </a:solidFill>
                          <a:effectLst/>
                          <a:latin typeface="Calibri" pitchFamily="34" charset="0"/>
                          <a:cs typeface="Arial" charset="0"/>
                        </a:rPr>
                        <a:t>ік</a:t>
                      </a:r>
                      <a:endParaRPr kumimoji="0" lang="ru-RU" sz="1800" b="1" i="0" u="none" strike="noStrike" cap="none" normalizeH="0" baseline="0" smtClean="0">
                        <a:ln>
                          <a:noFill/>
                        </a:ln>
                        <a:solidFill>
                          <a:srgbClr val="FFFFFF"/>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FFFF"/>
                          </a:solidFill>
                          <a:effectLst/>
                          <a:latin typeface="Calibri" pitchFamily="34" charset="0"/>
                          <a:cs typeface="Arial" charset="0"/>
                        </a:rPr>
                        <a:t>Програмне забезпечення</a:t>
                      </a:r>
                      <a:endParaRPr kumimoji="0" lang="ru-RU" sz="1800" b="1" i="0" u="none" strike="noStrike" cap="none" normalizeH="0" baseline="0" smtClean="0">
                        <a:ln>
                          <a:noFill/>
                        </a:ln>
                        <a:solidFill>
                          <a:srgbClr val="FFFFFF"/>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FFFF"/>
                          </a:solidFill>
                          <a:effectLst/>
                          <a:latin typeface="Calibri" pitchFamily="34" charset="0"/>
                          <a:cs typeface="Arial" charset="0"/>
                        </a:rPr>
                        <a:t>Фінансування</a:t>
                      </a:r>
                      <a:endParaRPr kumimoji="0" lang="ru-RU" sz="1800" b="1" i="0" u="none" strike="noStrike" cap="none" normalizeH="0" baseline="0" smtClean="0">
                        <a:ln>
                          <a:noFill/>
                        </a:ln>
                        <a:solidFill>
                          <a:srgbClr val="FFFFFF"/>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82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2006</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37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2007</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Пакет програм для проведення квантово–хімічних розрахунків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Gaussian</a:t>
                      </a:r>
                      <a:endParaRPr kumimoji="0" lang="ru-RU" altLang="ja-JP" sz="1200" b="1" i="0" u="none" strike="noStrike" cap="none" normalizeH="0" baseline="0" smtClean="0">
                        <a:ln>
                          <a:noFill/>
                        </a:ln>
                        <a:solidFill>
                          <a:schemeClr val="tx1"/>
                        </a:solidFill>
                        <a:effectLst/>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Система керування завданнями користувачів кластеру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Altair PBS Pro </a:t>
                      </a:r>
                      <a:endParaRPr kumimoji="0" lang="ru-RU" altLang="ja-JP" sz="1200" b="1" i="0" u="none" strike="noStrike" cap="none" normalizeH="0" baseline="0" smtClean="0">
                        <a:ln>
                          <a:noFill/>
                        </a:ln>
                        <a:solidFill>
                          <a:schemeClr val="tx1"/>
                        </a:solidFill>
                        <a:effectLst/>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Пакет для підвищення продуктивності роботи кластерів, який містить математичні бібліотеки, компілятори С++, Fortran та утілити для паралельного програмного забезпечення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Intel Perfromance and Cluster Tools</a:t>
                      </a:r>
                      <a:endParaRPr kumimoji="0" lang="ru-RU" altLang="ja-JP" sz="1200" b="1" i="0" u="none" strike="noStrike" cap="none" normalizeH="0" baseline="0" smtClean="0">
                        <a:ln>
                          <a:noFill/>
                        </a:ln>
                        <a:solidFill>
                          <a:schemeClr val="tx1"/>
                        </a:solidFill>
                        <a:effectLst/>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Пакет символьних та чисельних обчислень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Wolfram Research gridMathematica 2.1</a:t>
                      </a:r>
                      <a:endParaRPr kumimoji="0" lang="ru-RU" altLang="ja-JP" sz="1200" b="1" i="0" u="none" strike="noStrike" cap="none" normalizeH="0" baseline="0" smtClean="0">
                        <a:ln>
                          <a:noFill/>
                        </a:ln>
                        <a:solidFill>
                          <a:schemeClr val="tx1"/>
                        </a:solidFill>
                        <a:effectLst/>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Пакет для розрахунків молекулярної динаміки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Amber 9 Molecular Dynamics </a:t>
                      </a:r>
                      <a:endParaRPr kumimoji="0" lang="ru-RU" altLang="ja-JP" sz="1200" b="1" i="0" u="none" strike="noStrike" cap="none" normalizeH="0" baseline="0" smtClean="0">
                        <a:ln>
                          <a:noFill/>
                        </a:ln>
                        <a:solidFill>
                          <a:schemeClr val="tx1"/>
                        </a:solidFill>
                        <a:effectLst/>
                        <a:latin typeface="Arial" charset="0"/>
                        <a:ea typeface="ＭＳ Ｐゴシック"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381000" algn="l"/>
                        </a:tabLst>
                      </a:pPr>
                      <a:r>
                        <a:rPr kumimoji="0" lang="uk-UA" altLang="ja-JP" sz="1200" b="0" i="0" u="none" strike="noStrike" cap="none" normalizeH="0" baseline="0" smtClean="0">
                          <a:ln>
                            <a:noFill/>
                          </a:ln>
                          <a:solidFill>
                            <a:schemeClr val="tx1"/>
                          </a:solidFill>
                          <a:effectLst/>
                          <a:latin typeface="Arial" charset="0"/>
                          <a:ea typeface="MS Mincho" pitchFamily="49" charset="-128"/>
                          <a:cs typeface="Arial" charset="0"/>
                        </a:rPr>
                        <a:t>Пакет хімічних обчислень - </a:t>
                      </a:r>
                      <a:r>
                        <a:rPr kumimoji="0" lang="uk-UA" altLang="ja-JP" sz="1200" b="1" i="0" u="none" strike="noStrike" cap="none" normalizeH="0" baseline="0" smtClean="0">
                          <a:ln>
                            <a:noFill/>
                          </a:ln>
                          <a:solidFill>
                            <a:schemeClr val="tx1"/>
                          </a:solidFill>
                          <a:effectLst/>
                          <a:latin typeface="Arial" charset="0"/>
                          <a:ea typeface="MS Mincho" pitchFamily="49" charset="-128"/>
                          <a:cs typeface="Arial" charset="0"/>
                        </a:rPr>
                        <a:t>Molpro Quantum Chemistry Package</a:t>
                      </a:r>
                      <a:endParaRPr kumimoji="0" lang="ru-RU" sz="1800" b="1" i="0" u="none" strike="noStrike" cap="none" normalizeH="0" baseline="0" smtClean="0">
                        <a:ln>
                          <a:noFill/>
                        </a:ln>
                        <a:solidFill>
                          <a:srgbClr val="000000"/>
                        </a:solidFill>
                        <a:effectLst/>
                        <a:latin typeface="Arial"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2 млн. грн.</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285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2008</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uk-UA" sz="1200" b="0" i="0" u="none" strike="noStrike" cap="none" normalizeH="0" baseline="0" smtClean="0">
                          <a:ln>
                            <a:noFill/>
                          </a:ln>
                          <a:solidFill>
                            <a:srgbClr val="000000"/>
                          </a:solidFill>
                          <a:effectLst/>
                          <a:latin typeface="Arial" charset="0"/>
                          <a:cs typeface="Arial" charset="0"/>
                        </a:rPr>
                        <a:t>Пакет програм </a:t>
                      </a:r>
                      <a:r>
                        <a:rPr kumimoji="0" lang="uk-UA" sz="1200" b="1" i="0" u="none" strike="noStrike" cap="none" normalizeH="0" baseline="0" smtClean="0">
                          <a:ln>
                            <a:noFill/>
                          </a:ln>
                          <a:solidFill>
                            <a:srgbClr val="000000"/>
                          </a:solidFill>
                          <a:effectLst/>
                          <a:latin typeface="Arial" charset="0"/>
                          <a:cs typeface="Arial" charset="0"/>
                        </a:rPr>
                        <a:t>PGI Cluster Development Kit for 256 MPI processes</a:t>
                      </a:r>
                      <a:r>
                        <a:rPr kumimoji="0" lang="uk-UA" sz="1200" b="0" i="0" u="none" strike="noStrike" cap="none" normalizeH="0" baseline="0" smtClean="0">
                          <a:ln>
                            <a:noFill/>
                          </a:ln>
                          <a:solidFill>
                            <a:srgbClr val="000000"/>
                          </a:solidFill>
                          <a:effectLst/>
                          <a:latin typeface="Arial" charset="0"/>
                          <a:cs typeface="Arial" charset="0"/>
                        </a:rPr>
                        <a:t>, 2 users компанії </a:t>
                      </a:r>
                      <a:r>
                        <a:rPr kumimoji="0" lang="en-US" sz="1200" b="0" i="0" u="none" strike="noStrike" cap="none" normalizeH="0" baseline="0" smtClean="0">
                          <a:ln>
                            <a:noFill/>
                          </a:ln>
                          <a:solidFill>
                            <a:srgbClr val="000000"/>
                          </a:solidFill>
                          <a:effectLst/>
                          <a:latin typeface="Arial" charset="0"/>
                          <a:cs typeface="Arial" charset="0"/>
                        </a:rPr>
                        <a:t>Portland Group</a:t>
                      </a:r>
                      <a:r>
                        <a:rPr kumimoji="0" lang="uk-UA" sz="1200" b="0" i="0" u="none" strike="noStrike" cap="none" normalizeH="0" baseline="0" smtClean="0">
                          <a:ln>
                            <a:noFill/>
                          </a:ln>
                          <a:solidFill>
                            <a:srgbClr val="000000"/>
                          </a:solidFill>
                          <a:effectLst/>
                          <a:latin typeface="Arial" charset="0"/>
                          <a:cs typeface="Arial" charset="0"/>
                        </a:rPr>
                        <a:t> (</a:t>
                      </a:r>
                      <a:r>
                        <a:rPr kumimoji="0" lang="en-US" sz="1200" b="0" i="0" u="none" strike="noStrike" cap="none" normalizeH="0" baseline="0" smtClean="0">
                          <a:ln>
                            <a:noFill/>
                          </a:ln>
                          <a:solidFill>
                            <a:srgbClr val="000000"/>
                          </a:solidFill>
                          <a:effectLst/>
                          <a:latin typeface="Arial" charset="0"/>
                          <a:cs typeface="Arial" charset="0"/>
                        </a:rPr>
                        <a:t>PGI</a:t>
                      </a:r>
                      <a:r>
                        <a:rPr kumimoji="0" lang="uk-UA" sz="1200" b="0" i="0" u="none" strike="noStrike" cap="none" normalizeH="0" baseline="0" smtClean="0">
                          <a:ln>
                            <a:noFill/>
                          </a:ln>
                          <a:solidFill>
                            <a:srgbClr val="000000"/>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200" b="0" i="0" u="none" strike="noStrike" cap="none" normalizeH="0" baseline="0" smtClean="0">
                          <a:ln>
                            <a:noFill/>
                          </a:ln>
                          <a:solidFill>
                            <a:srgbClr val="000000"/>
                          </a:solidFill>
                          <a:effectLst/>
                          <a:latin typeface="Arial" charset="0"/>
                          <a:cs typeface="Arial" charset="0"/>
                        </a:rPr>
                        <a:t>Пакет</a:t>
                      </a:r>
                      <a:r>
                        <a:rPr kumimoji="0" lang="en-US" sz="1200" b="0" i="0" u="none" strike="noStrike" cap="none" normalizeH="0" baseline="0" smtClean="0">
                          <a:ln>
                            <a:noFill/>
                          </a:ln>
                          <a:solidFill>
                            <a:srgbClr val="000000"/>
                          </a:solidFill>
                          <a:effectLst/>
                          <a:latin typeface="Arial" charset="0"/>
                          <a:cs typeface="Arial" charset="0"/>
                        </a:rPr>
                        <a:t>   </a:t>
                      </a:r>
                      <a:r>
                        <a:rPr kumimoji="0" lang="uk-UA" sz="1200" b="0" i="0" u="none" strike="noStrike" cap="none" normalizeH="0" baseline="0" smtClean="0">
                          <a:ln>
                            <a:noFill/>
                          </a:ln>
                          <a:solidFill>
                            <a:srgbClr val="000000"/>
                          </a:solidFill>
                          <a:effectLst/>
                          <a:latin typeface="Arial" charset="0"/>
                          <a:cs typeface="Arial" charset="0"/>
                        </a:rPr>
                        <a:t>програм</a:t>
                      </a:r>
                      <a:r>
                        <a:rPr kumimoji="0" lang="uk-UA" sz="1200" b="1" i="0" u="none" strike="noStrike" cap="none" normalizeH="0" baseline="0" smtClean="0">
                          <a:ln>
                            <a:noFill/>
                          </a:ln>
                          <a:solidFill>
                            <a:srgbClr val="000000"/>
                          </a:solidFill>
                          <a:effectLst/>
                          <a:latin typeface="Arial" charset="0"/>
                          <a:cs typeface="Arial" charset="0"/>
                        </a:rPr>
                        <a:t> </a:t>
                      </a:r>
                      <a:r>
                        <a:rPr kumimoji="0" lang="en-US" sz="1200" b="1" i="0" u="none" strike="noStrike" cap="none" normalizeH="0" baseline="0" smtClean="0">
                          <a:ln>
                            <a:noFill/>
                          </a:ln>
                          <a:solidFill>
                            <a:srgbClr val="000000"/>
                          </a:solidFill>
                          <a:effectLst/>
                          <a:latin typeface="Arial" charset="0"/>
                          <a:cs typeface="Arial" charset="0"/>
                        </a:rPr>
                        <a:t>TURBOMOLE 5.10 for site license</a:t>
                      </a:r>
                      <a:r>
                        <a:rPr kumimoji="0" lang="en-US" sz="1200" b="0" i="0" u="none" strike="noStrike" cap="none" normalizeH="0" baseline="0" smtClean="0">
                          <a:ln>
                            <a:noFill/>
                          </a:ln>
                          <a:solidFill>
                            <a:srgbClr val="000000"/>
                          </a:solidFill>
                          <a:effectLst/>
                          <a:latin typeface="Arial" charset="0"/>
                          <a:cs typeface="Arial" charset="0"/>
                        </a:rPr>
                        <a:t> </a:t>
                      </a:r>
                      <a:r>
                        <a:rPr kumimoji="0" lang="uk-UA" sz="1200" b="0" i="0" u="none" strike="noStrike" cap="none" normalizeH="0" baseline="0" smtClean="0">
                          <a:ln>
                            <a:noFill/>
                          </a:ln>
                          <a:solidFill>
                            <a:srgbClr val="000000"/>
                          </a:solidFill>
                          <a:effectLst/>
                          <a:latin typeface="Arial" charset="0"/>
                          <a:cs typeface="Arial" charset="0"/>
                        </a:rPr>
                        <a:t>(</a:t>
                      </a:r>
                      <a:r>
                        <a:rPr kumimoji="0" lang="en-US" sz="1200" b="0" i="0" u="none" strike="noStrike" cap="none" normalizeH="0" baseline="0" smtClean="0">
                          <a:ln>
                            <a:noFill/>
                          </a:ln>
                          <a:solidFill>
                            <a:srgbClr val="000000"/>
                          </a:solidFill>
                          <a:effectLst/>
                          <a:latin typeface="Arial" charset="0"/>
                          <a:cs typeface="Arial" charset="0"/>
                        </a:rPr>
                        <a:t>Computational Chemistry, Physical Chemistry, Chemical Engineering and Thermodynamics)</a:t>
                      </a:r>
                      <a:endParaRPr kumimoji="0" lang="ru-RU" sz="12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uk-UA" sz="1200" b="1" i="0" u="none" strike="noStrike" cap="none" normalizeH="0" baseline="0" smtClean="0">
                          <a:ln>
                            <a:noFill/>
                          </a:ln>
                          <a:solidFill>
                            <a:srgbClr val="000000"/>
                          </a:solidFill>
                          <a:effectLst/>
                          <a:latin typeface="Arial" charset="0"/>
                          <a:cs typeface="Arial" charset="0"/>
                        </a:rPr>
                        <a:t>Бібліотека програм на ФОРТРАНе - </a:t>
                      </a:r>
                      <a:r>
                        <a:rPr kumimoji="0" lang="en-US" sz="1200" b="1" i="0" u="none" strike="noStrike" cap="none" normalizeH="0" baseline="0" smtClean="0">
                          <a:ln>
                            <a:noFill/>
                          </a:ln>
                          <a:solidFill>
                            <a:srgbClr val="000000"/>
                          </a:solidFill>
                          <a:effectLst/>
                          <a:latin typeface="Arial" charset="0"/>
                          <a:cs typeface="Arial" charset="0"/>
                        </a:rPr>
                        <a:t>NAG</a:t>
                      </a:r>
                      <a:r>
                        <a:rPr kumimoji="0" lang="uk-UA" sz="1200" b="1" i="0" u="none" strike="noStrike" cap="none" normalizeH="0" baseline="0" smtClean="0">
                          <a:ln>
                            <a:noFill/>
                          </a:ln>
                          <a:solidFill>
                            <a:srgbClr val="000000"/>
                          </a:solidFill>
                          <a:effectLst/>
                          <a:latin typeface="Arial" charset="0"/>
                          <a:cs typeface="Arial" charset="0"/>
                        </a:rPr>
                        <a:t> (</a:t>
                      </a:r>
                      <a:r>
                        <a:rPr kumimoji="0" lang="en-US" sz="1200" b="1" i="0" u="none" strike="noStrike" cap="none" normalizeH="0" baseline="0" smtClean="0">
                          <a:ln>
                            <a:noFill/>
                          </a:ln>
                          <a:solidFill>
                            <a:srgbClr val="000000"/>
                          </a:solidFill>
                          <a:effectLst/>
                          <a:latin typeface="Arial" charset="0"/>
                          <a:cs typeface="Arial" charset="0"/>
                        </a:rPr>
                        <a:t>Numerical Algorithms Group</a:t>
                      </a:r>
                      <a:r>
                        <a:rPr kumimoji="0" lang="uk-UA" sz="1200" b="1" i="0" u="none" strike="noStrike" cap="none" normalizeH="0" baseline="0" smtClean="0">
                          <a:ln>
                            <a:noFill/>
                          </a:ln>
                          <a:solidFill>
                            <a:srgbClr val="000000"/>
                          </a:solidFill>
                          <a:effectLst/>
                          <a:latin typeface="Arial" charset="0"/>
                          <a:cs typeface="Arial" charset="0"/>
                        </a:rPr>
                        <a:t>) </a:t>
                      </a:r>
                      <a:r>
                        <a:rPr kumimoji="0" lang="uk-UA" sz="1200" b="0" i="0" u="none" strike="noStrike" cap="none" normalizeH="0" baseline="0" smtClean="0">
                          <a:ln>
                            <a:noFill/>
                          </a:ln>
                          <a:solidFill>
                            <a:srgbClr val="000000"/>
                          </a:solidFill>
                          <a:effectLst/>
                          <a:latin typeface="Arial" charset="0"/>
                          <a:cs typeface="Arial" charset="0"/>
                        </a:rPr>
                        <a:t> Site License for NAG Serial library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uk-UA" sz="1200" b="0" i="0" u="none" strike="noStrike" cap="none" normalizeH="0" baseline="0" smtClean="0">
                          <a:ln>
                            <a:noFill/>
                          </a:ln>
                          <a:solidFill>
                            <a:srgbClr val="000000"/>
                          </a:solidFill>
                          <a:effectLst/>
                          <a:latin typeface="Arial" charset="0"/>
                          <a:cs typeface="Arial" charset="0"/>
                        </a:rPr>
                        <a:t>Програмне забезпечення  для молекулярного докінгу и різних типів  драг-дизайну </a:t>
                      </a:r>
                      <a:r>
                        <a:rPr kumimoji="0" lang="uk-UA" sz="1200" b="1" i="0" u="none" strike="noStrike" cap="none" normalizeH="0" baseline="0" smtClean="0">
                          <a:ln>
                            <a:noFill/>
                          </a:ln>
                          <a:solidFill>
                            <a:srgbClr val="000000"/>
                          </a:solidFill>
                          <a:effectLst/>
                          <a:latin typeface="Arial" charset="0"/>
                          <a:cs typeface="Arial" charset="0"/>
                        </a:rPr>
                        <a:t>Flex Software GRID unlimited license в сладі: </a:t>
                      </a:r>
                      <a:r>
                        <a:rPr kumimoji="0" lang="en-US" sz="1200" b="0" i="0" u="none" strike="noStrike" cap="none" normalizeH="0" baseline="0" smtClean="0">
                          <a:ln>
                            <a:noFill/>
                          </a:ln>
                          <a:solidFill>
                            <a:srgbClr val="000000"/>
                          </a:solidFill>
                          <a:effectLst/>
                          <a:latin typeface="Arial" charset="0"/>
                          <a:cs typeface="Times New Roman" pitchFamily="18" charset="0"/>
                        </a:rPr>
                        <a:t>FlexS</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FlexS</a:t>
                      </a:r>
                      <a:r>
                        <a:rPr kumimoji="0" lang="uk-UA" sz="1200" b="0" i="0" u="none" strike="noStrike" cap="none" normalizeH="0" baseline="0" smtClean="0">
                          <a:ln>
                            <a:noFill/>
                          </a:ln>
                          <a:solidFill>
                            <a:srgbClr val="000000"/>
                          </a:solidFill>
                          <a:effectLst/>
                          <a:latin typeface="Arial" charset="0"/>
                          <a:cs typeface="Times New Roman" pitchFamily="18" charset="0"/>
                        </a:rPr>
                        <a:t>-</a:t>
                      </a:r>
                      <a:r>
                        <a:rPr kumimoji="0" lang="en-US" sz="1200" b="0" i="0" u="none" strike="noStrike" cap="none" normalizeH="0" baseline="0" smtClean="0">
                          <a:ln>
                            <a:noFill/>
                          </a:ln>
                          <a:solidFill>
                            <a:srgbClr val="000000"/>
                          </a:solidFill>
                          <a:effectLst/>
                          <a:latin typeface="Arial" charset="0"/>
                          <a:cs typeface="Times New Roman" pitchFamily="18" charset="0"/>
                        </a:rPr>
                        <a:t>C</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FlexX incl</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FlexX</a:t>
                      </a:r>
                      <a:r>
                        <a:rPr kumimoji="0" lang="uk-UA" sz="1200" b="0" i="0" u="none" strike="noStrike" cap="none" normalizeH="0" baseline="0" smtClean="0">
                          <a:ln>
                            <a:noFill/>
                          </a:ln>
                          <a:solidFill>
                            <a:srgbClr val="000000"/>
                          </a:solidFill>
                          <a:effectLst/>
                          <a:latin typeface="Arial" charset="0"/>
                          <a:cs typeface="Times New Roman" pitchFamily="18" charset="0"/>
                        </a:rPr>
                        <a:t>-</a:t>
                      </a:r>
                      <a:r>
                        <a:rPr kumimoji="0" lang="en-US" sz="1200" b="0" i="0" u="none" strike="noStrike" cap="none" normalizeH="0" baseline="0" smtClean="0">
                          <a:ln>
                            <a:noFill/>
                          </a:ln>
                          <a:solidFill>
                            <a:srgbClr val="000000"/>
                          </a:solidFill>
                          <a:effectLst/>
                          <a:latin typeface="Arial" charset="0"/>
                          <a:cs typeface="Times New Roman" pitchFamily="18" charset="0"/>
                        </a:rPr>
                        <a:t>Pharm</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FlexX</a:t>
                      </a:r>
                      <a:r>
                        <a:rPr kumimoji="0" lang="uk-UA" sz="1200" b="0" i="0" u="none" strike="noStrike" cap="none" normalizeH="0" baseline="0" smtClean="0">
                          <a:ln>
                            <a:noFill/>
                          </a:ln>
                          <a:solidFill>
                            <a:srgbClr val="000000"/>
                          </a:solidFill>
                          <a:effectLst/>
                          <a:latin typeface="Arial" charset="0"/>
                          <a:cs typeface="Times New Roman" pitchFamily="18" charset="0"/>
                        </a:rPr>
                        <a:t>-</a:t>
                      </a:r>
                      <a:r>
                        <a:rPr kumimoji="0" lang="en-US" sz="1200" b="0" i="0" u="none" strike="noStrike" cap="none" normalizeH="0" baseline="0" smtClean="0">
                          <a:ln>
                            <a:noFill/>
                          </a:ln>
                          <a:solidFill>
                            <a:srgbClr val="000000"/>
                          </a:solidFill>
                          <a:effectLst/>
                          <a:latin typeface="Arial" charset="0"/>
                          <a:cs typeface="Times New Roman" pitchFamily="18" charset="0"/>
                        </a:rPr>
                        <a:t>Ensemble</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FlexX</a:t>
                      </a:r>
                      <a:r>
                        <a:rPr kumimoji="0" lang="uk-UA" sz="1200" b="0" i="0" u="none" strike="noStrike" cap="none" normalizeH="0" baseline="0" smtClean="0">
                          <a:ln>
                            <a:noFill/>
                          </a:ln>
                          <a:solidFill>
                            <a:srgbClr val="000000"/>
                          </a:solidFill>
                          <a:effectLst/>
                          <a:latin typeface="Arial" charset="0"/>
                          <a:cs typeface="Times New Roman" pitchFamily="18" charset="0"/>
                        </a:rPr>
                        <a:t>-</a:t>
                      </a:r>
                      <a:r>
                        <a:rPr kumimoji="0" lang="en-US" sz="1200" b="0" i="0" u="none" strike="noStrike" cap="none" normalizeH="0" baseline="0" smtClean="0">
                          <a:ln>
                            <a:noFill/>
                          </a:ln>
                          <a:solidFill>
                            <a:srgbClr val="000000"/>
                          </a:solidFill>
                          <a:effectLst/>
                          <a:latin typeface="Arial" charset="0"/>
                          <a:cs typeface="Times New Roman" pitchFamily="18" charset="0"/>
                        </a:rPr>
                        <a:t>C</a:t>
                      </a: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en-US" sz="1200" b="0" i="0" u="none" strike="noStrike" cap="none" normalizeH="0" baseline="0" smtClean="0">
                          <a:ln>
                            <a:noFill/>
                          </a:ln>
                          <a:solidFill>
                            <a:srgbClr val="000000"/>
                          </a:solidFill>
                          <a:effectLst/>
                          <a:latin typeface="Arial" charset="0"/>
                          <a:cs typeface="Times New Roman" pitchFamily="18" charset="0"/>
                        </a:rPr>
                        <a:t>FlexX</a:t>
                      </a:r>
                      <a:r>
                        <a:rPr kumimoji="0" lang="uk-UA" sz="1200" b="0" i="0" u="none" strike="noStrike" cap="none" normalizeH="0" baseline="0" smtClean="0">
                          <a:ln>
                            <a:noFill/>
                          </a:ln>
                          <a:solidFill>
                            <a:srgbClr val="000000"/>
                          </a:solidFill>
                          <a:effectLst/>
                          <a:latin typeface="Arial" charset="0"/>
                          <a:cs typeface="Times New Roman" pitchFamily="18" charset="0"/>
                        </a:rPr>
                        <a:t>-</a:t>
                      </a:r>
                      <a:r>
                        <a:rPr kumimoji="0" lang="en-US" sz="1200" b="0" i="0" u="none" strike="noStrike" cap="none" normalizeH="0" baseline="0" smtClean="0">
                          <a:ln>
                            <a:noFill/>
                          </a:ln>
                          <a:solidFill>
                            <a:srgbClr val="000000"/>
                          </a:solidFill>
                          <a:effectLst/>
                          <a:latin typeface="Arial" charset="0"/>
                          <a:cs typeface="Times New Roman" pitchFamily="18" charset="0"/>
                        </a:rPr>
                        <a:t>Screen</a:t>
                      </a:r>
                      <a:r>
                        <a:rPr kumimoji="0" lang="uk-UA" sz="1200" b="0" i="0" u="none" strike="noStrike" cap="none" normalizeH="0" baseline="0" smtClean="0">
                          <a:ln>
                            <a:noFill/>
                          </a:ln>
                          <a:solidFill>
                            <a:srgbClr val="000000"/>
                          </a:solidFill>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uk-UA" sz="1200" b="0" i="0" u="none" strike="noStrike" cap="none" normalizeH="0" baseline="0" smtClean="0">
                          <a:ln>
                            <a:noFill/>
                          </a:ln>
                          <a:solidFill>
                            <a:srgbClr val="000000"/>
                          </a:solidFill>
                          <a:effectLst/>
                          <a:latin typeface="Arial" charset="0"/>
                          <a:cs typeface="Times New Roman" pitchFamily="18" charset="0"/>
                        </a:rPr>
                        <a:t> </a:t>
                      </a:r>
                      <a:r>
                        <a:rPr kumimoji="0" lang="uk-UA" sz="1200" b="0" i="0" u="none" strike="noStrike" cap="none" normalizeH="0" baseline="0" smtClean="0">
                          <a:ln>
                            <a:noFill/>
                          </a:ln>
                          <a:solidFill>
                            <a:srgbClr val="000000"/>
                          </a:solidFill>
                          <a:effectLst/>
                          <a:latin typeface="Arial" charset="0"/>
                          <a:cs typeface="Arial" charset="0"/>
                        </a:rPr>
                        <a:t>Бібліотека програм </a:t>
                      </a:r>
                      <a:r>
                        <a:rPr kumimoji="0" lang="uk-UA" sz="1200" b="1" i="0" u="none" strike="noStrike" cap="none" normalizeH="0" baseline="0" smtClean="0">
                          <a:ln>
                            <a:noFill/>
                          </a:ln>
                          <a:solidFill>
                            <a:srgbClr val="000000"/>
                          </a:solidFill>
                          <a:effectLst/>
                          <a:latin typeface="Arial" charset="0"/>
                          <a:cs typeface="Arial" charset="0"/>
                        </a:rPr>
                        <a:t>OptimaNumerics Libraries 128 cores (4-core CPU)</a:t>
                      </a:r>
                      <a:endParaRPr kumimoji="0" lang="ru-RU" sz="1200" b="0" i="0" u="none" strike="noStrike" cap="none" normalizeH="0" baseline="0" smtClean="0">
                        <a:ln>
                          <a:noFill/>
                        </a:ln>
                        <a:solidFill>
                          <a:srgbClr val="000000"/>
                        </a:solidFill>
                        <a:effectLst/>
                        <a:latin typeface="Arial"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1,2 млн. грн.</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49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charset="0"/>
                        </a:rPr>
                        <a:t>2009</a:t>
                      </a: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smtClean="0">
                          <a:ln>
                            <a:noFill/>
                          </a:ln>
                          <a:solidFill>
                            <a:srgbClr val="000000"/>
                          </a:solidFill>
                          <a:effectLst/>
                          <a:latin typeface="Calibri" pitchFamily="34" charset="0"/>
                          <a:cs typeface="Arial" charset="0"/>
                        </a:rPr>
                        <a:t>Можливість  придбати в межах проектів, що виконуються</a:t>
                      </a:r>
                      <a:endParaRPr kumimoji="0" lang="ru-RU" sz="1600" b="0" i="0" u="none" strike="noStrike" cap="none" normalizeH="0" baseline="0" smtClean="0">
                        <a:ln>
                          <a:noFill/>
                        </a:ln>
                        <a:solidFill>
                          <a:srgbClr val="000000"/>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fld id="{DA04D2F0-FAAB-4949-8430-651EB4E89FE1}" type="datetime1">
              <a:rPr lang="ru-RU"/>
              <a:pPr>
                <a:defRPr/>
              </a:pPr>
              <a:t>04.11.2012</a:t>
            </a:fld>
            <a:endParaRPr lang="uk-UA"/>
          </a:p>
        </p:txBody>
      </p:sp>
      <p:sp>
        <p:nvSpPr>
          <p:cNvPr id="5" name="Нижний колонтитул 4"/>
          <p:cNvSpPr>
            <a:spLocks noGrp="1"/>
          </p:cNvSpPr>
          <p:nvPr>
            <p:ph type="ftr" sz="quarter" idx="11"/>
          </p:nvPr>
        </p:nvSpPr>
        <p:spPr/>
        <p:txBody>
          <a:bodyPr/>
          <a:lstStyle/>
          <a:p>
            <a:pPr>
              <a:defRPr/>
            </a:pPr>
            <a:r>
              <a:rPr lang="ro-RO"/>
              <a:t>Ukrainian National Grid</a:t>
            </a:r>
            <a:endParaRPr lang="uk-UA"/>
          </a:p>
        </p:txBody>
      </p:sp>
      <p:sp>
        <p:nvSpPr>
          <p:cNvPr id="6" name="Номер слайда 5"/>
          <p:cNvSpPr>
            <a:spLocks noGrp="1"/>
          </p:cNvSpPr>
          <p:nvPr>
            <p:ph type="sldNum" sz="quarter" idx="12"/>
          </p:nvPr>
        </p:nvSpPr>
        <p:spPr/>
        <p:txBody>
          <a:bodyPr/>
          <a:lstStyle/>
          <a:p>
            <a:pPr>
              <a:defRPr/>
            </a:pPr>
            <a:fld id="{3D909EA9-EC7E-4A5D-8D16-AD0B7C293CD1}" type="slidenum">
              <a:rPr lang="uk-UA"/>
              <a:pPr>
                <a:defRPr/>
              </a:pPr>
              <a:t>6</a:t>
            </a:fld>
            <a:endParaRPr lang="uk-UA"/>
          </a:p>
        </p:txBody>
      </p:sp>
      <p:sp>
        <p:nvSpPr>
          <p:cNvPr id="24581" name="Заголовок 6"/>
          <p:cNvSpPr>
            <a:spLocks noGrp="1"/>
          </p:cNvSpPr>
          <p:nvPr>
            <p:ph type="title"/>
          </p:nvPr>
        </p:nvSpPr>
        <p:spPr>
          <a:xfrm>
            <a:off x="1258888" y="188913"/>
            <a:ext cx="4752975" cy="400050"/>
          </a:xfrm>
        </p:spPr>
        <p:txBody>
          <a:bodyPr>
            <a:spAutoFit/>
          </a:bodyPr>
          <a:lstStyle/>
          <a:p>
            <a:r>
              <a:rPr lang="ru-RU" sz="2000" i="1" smtClean="0">
                <a:solidFill>
                  <a:srgbClr val="0070C0"/>
                </a:solidFill>
                <a:latin typeface="Arial" charset="0"/>
                <a:cs typeface="Arial" charset="0"/>
              </a:rPr>
              <a:t>Матеріально-технічна база УНГ</a:t>
            </a:r>
            <a:endParaRPr lang="uk-UA" sz="2000" i="1" smtClean="0">
              <a:solidFill>
                <a:srgbClr val="0070C0"/>
              </a:solidFill>
              <a:latin typeface="Arial" charset="0"/>
              <a:cs typeface="Arial" charset="0"/>
            </a:endParaRPr>
          </a:p>
        </p:txBody>
      </p:sp>
      <p:sp>
        <p:nvSpPr>
          <p:cNvPr id="10" name="TextBox 9"/>
          <p:cNvSpPr txBox="1"/>
          <p:nvPr/>
        </p:nvSpPr>
        <p:spPr>
          <a:xfrm>
            <a:off x="0" y="908720"/>
            <a:ext cx="9036496" cy="5324535"/>
          </a:xfrm>
          <a:prstGeom prst="rect">
            <a:avLst/>
          </a:prstGeom>
          <a:solidFill>
            <a:schemeClr val="accent1">
              <a:lumMod val="20000"/>
              <a:lumOff val="80000"/>
              <a:alpha val="50000"/>
            </a:schemeClr>
          </a:solidFill>
          <a:ln w="28575">
            <a:noFill/>
          </a:ln>
          <a:effectLst>
            <a:softEdge rad="317500"/>
          </a:effectLst>
        </p:spPr>
        <p:txBody>
          <a:bodyPr>
            <a:spAutoFit/>
          </a:bodyPr>
          <a:lstStyle/>
          <a:p>
            <a:pPr marL="342900" indent="-342900">
              <a:buFont typeface="Arial" pitchFamily="34" charset="0"/>
              <a:buChar char="•"/>
              <a:defRPr/>
            </a:pPr>
            <a:r>
              <a:rPr lang="uk-UA" sz="2000" b="1" dirty="0">
                <a:solidFill>
                  <a:srgbClr val="0070C0"/>
                </a:solidFill>
                <a:cs typeface="Arial" pitchFamily="34" charset="0"/>
              </a:rPr>
              <a:t>36 кластерів</a:t>
            </a:r>
            <a:r>
              <a:rPr lang="en-US" sz="2000" b="1" dirty="0">
                <a:solidFill>
                  <a:srgbClr val="0070C0"/>
                </a:solidFill>
                <a:cs typeface="Arial" pitchFamily="34" charset="0"/>
              </a:rPr>
              <a:t> </a:t>
            </a:r>
            <a:r>
              <a:rPr lang="ru-RU" sz="2000" b="1" dirty="0">
                <a:solidFill>
                  <a:srgbClr val="0070C0"/>
                </a:solidFill>
                <a:cs typeface="Arial" pitchFamily="34" charset="0"/>
              </a:rPr>
              <a:t>в</a:t>
            </a:r>
            <a:r>
              <a:rPr lang="en-US" sz="2000" b="1" dirty="0">
                <a:solidFill>
                  <a:srgbClr val="0070C0"/>
                </a:solidFill>
                <a:cs typeface="Arial" pitchFamily="34" charset="0"/>
              </a:rPr>
              <a:t> 10 </a:t>
            </a:r>
            <a:r>
              <a:rPr lang="ru-RU" sz="2000" b="1" dirty="0" err="1">
                <a:solidFill>
                  <a:srgbClr val="0070C0"/>
                </a:solidFill>
                <a:cs typeface="Arial" pitchFamily="34" charset="0"/>
              </a:rPr>
              <a:t>містах</a:t>
            </a:r>
            <a:r>
              <a:rPr lang="ru-RU" sz="2000" b="1" dirty="0">
                <a:solidFill>
                  <a:srgbClr val="0070C0"/>
                </a:solidFill>
                <a:cs typeface="Arial" pitchFamily="34" charset="0"/>
              </a:rPr>
              <a:t> </a:t>
            </a:r>
            <a:r>
              <a:rPr lang="ru-RU" sz="2000" b="1" dirty="0" err="1">
                <a:solidFill>
                  <a:srgbClr val="0070C0"/>
                </a:solidFill>
                <a:cs typeface="Arial" pitchFamily="34" charset="0"/>
              </a:rPr>
              <a:t>УкраЇни</a:t>
            </a:r>
            <a:r>
              <a:rPr lang="en-US" sz="2000" b="1" dirty="0">
                <a:solidFill>
                  <a:srgbClr val="0070C0"/>
                </a:solidFill>
                <a:cs typeface="Arial" pitchFamily="34" charset="0"/>
              </a:rPr>
              <a:t>,</a:t>
            </a:r>
            <a:r>
              <a:rPr lang="uk-UA" sz="2000" b="1" dirty="0">
                <a:solidFill>
                  <a:srgbClr val="0070C0"/>
                </a:solidFill>
                <a:cs typeface="Arial" pitchFamily="34" charset="0"/>
              </a:rPr>
              <a:t> </a:t>
            </a:r>
            <a:endParaRPr lang="en-US" sz="2000" b="1" dirty="0">
              <a:solidFill>
                <a:srgbClr val="0070C0"/>
              </a:solidFill>
              <a:cs typeface="Arial" pitchFamily="34" charset="0"/>
            </a:endParaRPr>
          </a:p>
          <a:p>
            <a:pPr marL="342900" indent="-342900">
              <a:buFont typeface="Arial" pitchFamily="34" charset="0"/>
              <a:buChar char="•"/>
              <a:defRPr/>
            </a:pPr>
            <a:r>
              <a:rPr lang="uk-UA" sz="2000" b="1" dirty="0">
                <a:solidFill>
                  <a:srgbClr val="0070C0"/>
                </a:solidFill>
                <a:cs typeface="Arial" pitchFamily="34" charset="0"/>
              </a:rPr>
              <a:t>39</a:t>
            </a:r>
            <a:r>
              <a:rPr lang="en-US" sz="2000" b="1" dirty="0">
                <a:solidFill>
                  <a:srgbClr val="0070C0"/>
                </a:solidFill>
                <a:cs typeface="Arial" pitchFamily="34" charset="0"/>
              </a:rPr>
              <a:t>4</a:t>
            </a:r>
            <a:r>
              <a:rPr lang="uk-UA" sz="2000" b="1" dirty="0">
                <a:solidFill>
                  <a:srgbClr val="0070C0"/>
                </a:solidFill>
                <a:cs typeface="Arial" pitchFamily="34" charset="0"/>
              </a:rPr>
              <a:t>0 </a:t>
            </a:r>
            <a:r>
              <a:rPr lang="en-US" sz="2000" b="1" dirty="0">
                <a:solidFill>
                  <a:srgbClr val="0070C0"/>
                </a:solidFill>
                <a:cs typeface="Arial" pitchFamily="34" charset="0"/>
              </a:rPr>
              <a:t>CPU </a:t>
            </a:r>
            <a:r>
              <a:rPr lang="ru-RU" sz="2000" b="1" dirty="0">
                <a:solidFill>
                  <a:srgbClr val="0070C0"/>
                </a:solidFill>
                <a:cs typeface="Arial" pitchFamily="34" charset="0"/>
              </a:rPr>
              <a:t>ядер</a:t>
            </a:r>
            <a:r>
              <a:rPr lang="uk-UA" sz="2000" b="1" dirty="0">
                <a:solidFill>
                  <a:srgbClr val="0070C0"/>
                </a:solidFill>
                <a:cs typeface="Arial" pitchFamily="34" charset="0"/>
              </a:rPr>
              <a:t>, </a:t>
            </a:r>
            <a:r>
              <a:rPr lang="en-US" sz="2000" b="1" dirty="0">
                <a:solidFill>
                  <a:srgbClr val="0070C0"/>
                </a:solidFill>
                <a:cs typeface="Arial" pitchFamily="34" charset="0"/>
              </a:rPr>
              <a:t> </a:t>
            </a:r>
            <a:r>
              <a:rPr lang="ru-RU" sz="2000" b="1" dirty="0" err="1">
                <a:solidFill>
                  <a:srgbClr val="0070C0"/>
                </a:solidFill>
                <a:cs typeface="Arial" pitchFamily="34" charset="0"/>
              </a:rPr>
              <a:t>деякі</a:t>
            </a:r>
            <a:r>
              <a:rPr lang="ru-RU" sz="2000" b="1" dirty="0">
                <a:solidFill>
                  <a:srgbClr val="0070C0"/>
                </a:solidFill>
                <a:cs typeface="Arial" pitchFamily="34" charset="0"/>
              </a:rPr>
              <a:t> </a:t>
            </a:r>
            <a:r>
              <a:rPr lang="ru-RU" sz="2000" b="1" dirty="0" err="1">
                <a:solidFill>
                  <a:srgbClr val="0070C0"/>
                </a:solidFill>
                <a:cs typeface="Arial" pitchFamily="34" charset="0"/>
              </a:rPr>
              <a:t>кластери</a:t>
            </a:r>
            <a:r>
              <a:rPr lang="ru-RU" sz="2000" b="1" dirty="0">
                <a:solidFill>
                  <a:srgbClr val="0070C0"/>
                </a:solidFill>
                <a:cs typeface="Arial" pitchFamily="34" charset="0"/>
              </a:rPr>
              <a:t> </a:t>
            </a:r>
            <a:r>
              <a:rPr lang="ru-RU" sz="2000" b="1" dirty="0" err="1">
                <a:solidFill>
                  <a:srgbClr val="0070C0"/>
                </a:solidFill>
                <a:cs typeface="Arial" pitchFamily="34" charset="0"/>
              </a:rPr>
              <a:t>мають</a:t>
            </a:r>
            <a:r>
              <a:rPr lang="ru-RU" sz="2000" b="1" dirty="0">
                <a:solidFill>
                  <a:srgbClr val="0070C0"/>
                </a:solidFill>
                <a:cs typeface="Arial" pitchFamily="34" charset="0"/>
              </a:rPr>
              <a:t> і </a:t>
            </a:r>
            <a:r>
              <a:rPr lang="ru-RU" sz="2000" b="1" dirty="0" err="1">
                <a:solidFill>
                  <a:srgbClr val="0070C0"/>
                </a:solidFill>
                <a:cs typeface="Arial" pitchFamily="34" charset="0"/>
              </a:rPr>
              <a:t>викоритстовують</a:t>
            </a:r>
            <a:r>
              <a:rPr lang="ru-RU" sz="2000" b="1" dirty="0">
                <a:solidFill>
                  <a:srgbClr val="0070C0"/>
                </a:solidFill>
                <a:cs typeface="Arial" pitchFamily="34" charset="0"/>
              </a:rPr>
              <a:t> для </a:t>
            </a:r>
            <a:r>
              <a:rPr lang="ru-RU" sz="2000" b="1" dirty="0" err="1">
                <a:solidFill>
                  <a:srgbClr val="0070C0"/>
                </a:solidFill>
                <a:cs typeface="Arial" pitchFamily="34" charset="0"/>
              </a:rPr>
              <a:t>обчислень</a:t>
            </a:r>
            <a:r>
              <a:rPr lang="ru-RU" sz="2000" b="1" dirty="0">
                <a:solidFill>
                  <a:srgbClr val="0070C0"/>
                </a:solidFill>
                <a:cs typeface="Arial" pitchFamily="34" charset="0"/>
              </a:rPr>
              <a:t> </a:t>
            </a:r>
            <a:r>
              <a:rPr lang="ru-RU" sz="2000" b="1" dirty="0" err="1">
                <a:solidFill>
                  <a:srgbClr val="0070C0"/>
                </a:solidFill>
                <a:cs typeface="Arial" pitchFamily="34" charset="0"/>
              </a:rPr>
              <a:t>графічні</a:t>
            </a:r>
            <a:r>
              <a:rPr lang="ru-RU" sz="2000" b="1" dirty="0">
                <a:solidFill>
                  <a:srgbClr val="0070C0"/>
                </a:solidFill>
                <a:cs typeface="Arial" pitchFamily="34" charset="0"/>
              </a:rPr>
              <a:t> </a:t>
            </a:r>
            <a:r>
              <a:rPr lang="ru-RU" sz="2000" b="1" dirty="0" err="1">
                <a:solidFill>
                  <a:srgbClr val="0070C0"/>
                </a:solidFill>
                <a:cs typeface="Arial" pitchFamily="34" charset="0"/>
              </a:rPr>
              <a:t>карти</a:t>
            </a:r>
            <a:r>
              <a:rPr lang="ru-RU" sz="2000" b="1" dirty="0">
                <a:solidFill>
                  <a:srgbClr val="0070C0"/>
                </a:solidFill>
                <a:cs typeface="Arial" pitchFamily="34" charset="0"/>
              </a:rPr>
              <a:t> (</a:t>
            </a:r>
            <a:r>
              <a:rPr lang="en-US" sz="2000" b="1" dirty="0">
                <a:solidFill>
                  <a:srgbClr val="0070C0"/>
                </a:solidFill>
                <a:cs typeface="Arial" pitchFamily="34" charset="0"/>
              </a:rPr>
              <a:t>GPU</a:t>
            </a:r>
            <a:r>
              <a:rPr lang="ru-RU" sz="2000" b="1" dirty="0">
                <a:solidFill>
                  <a:srgbClr val="0070C0"/>
                </a:solidFill>
                <a:cs typeface="Arial" pitchFamily="34" charset="0"/>
              </a:rPr>
              <a:t>)</a:t>
            </a:r>
            <a:r>
              <a:rPr lang="en-US" sz="2000" b="1" dirty="0">
                <a:solidFill>
                  <a:srgbClr val="0070C0"/>
                </a:solidFill>
                <a:cs typeface="Arial" pitchFamily="34" charset="0"/>
              </a:rPr>
              <a:t>,</a:t>
            </a:r>
          </a:p>
          <a:p>
            <a:pPr marL="342900" indent="-342900">
              <a:buFont typeface="Arial" pitchFamily="34" charset="0"/>
              <a:buChar char="•"/>
              <a:defRPr/>
            </a:pPr>
            <a:r>
              <a:rPr lang="uk-UA" sz="2000" b="1" dirty="0">
                <a:solidFill>
                  <a:srgbClr val="0070C0"/>
                </a:solidFill>
                <a:cs typeface="Arial" pitchFamily="34" charset="0"/>
              </a:rPr>
              <a:t>4</a:t>
            </a:r>
            <a:r>
              <a:rPr lang="en-US" sz="2000" b="1" dirty="0">
                <a:solidFill>
                  <a:srgbClr val="0070C0"/>
                </a:solidFill>
                <a:cs typeface="Arial" pitchFamily="34" charset="0"/>
              </a:rPr>
              <a:t>2</a:t>
            </a:r>
            <a:r>
              <a:rPr lang="uk-UA" sz="2000" b="1" dirty="0">
                <a:solidFill>
                  <a:srgbClr val="0070C0"/>
                </a:solidFill>
                <a:cs typeface="Arial" pitchFamily="34" charset="0"/>
              </a:rPr>
              <a:t>0 ТВ </a:t>
            </a:r>
            <a:r>
              <a:rPr lang="ru-RU" sz="2000" b="1" dirty="0">
                <a:solidFill>
                  <a:srgbClr val="0070C0"/>
                </a:solidFill>
                <a:cs typeface="Arial" pitchFamily="34" charset="0"/>
              </a:rPr>
              <a:t>– </a:t>
            </a:r>
            <a:r>
              <a:rPr lang="ru-RU" sz="2000" b="1" dirty="0" err="1">
                <a:solidFill>
                  <a:srgbClr val="0070C0"/>
                </a:solidFill>
                <a:cs typeface="Arial" pitchFamily="34" charset="0"/>
              </a:rPr>
              <a:t>серверні</a:t>
            </a:r>
            <a:r>
              <a:rPr lang="ru-RU" sz="2000" b="1" dirty="0">
                <a:solidFill>
                  <a:srgbClr val="0070C0"/>
                </a:solidFill>
                <a:cs typeface="Arial" pitchFamily="34" charset="0"/>
              </a:rPr>
              <a:t> диски</a:t>
            </a:r>
            <a:r>
              <a:rPr lang="en-US" sz="2000" b="1" dirty="0">
                <a:solidFill>
                  <a:srgbClr val="0070C0"/>
                </a:solidFill>
                <a:cs typeface="Arial" pitchFamily="34" charset="0"/>
              </a:rPr>
              <a:t>, 580 TB </a:t>
            </a:r>
            <a:r>
              <a:rPr lang="ru-RU" sz="2000" b="1" dirty="0">
                <a:solidFill>
                  <a:srgbClr val="0070C0"/>
                </a:solidFill>
                <a:cs typeface="Arial" pitchFamily="34" charset="0"/>
              </a:rPr>
              <a:t>– </a:t>
            </a:r>
            <a:r>
              <a:rPr lang="ru-RU" sz="2000" b="1" dirty="0" err="1">
                <a:solidFill>
                  <a:srgbClr val="0070C0"/>
                </a:solidFill>
                <a:cs typeface="Arial" pitchFamily="34" charset="0"/>
              </a:rPr>
              <a:t>пристрої</a:t>
            </a:r>
            <a:r>
              <a:rPr lang="ru-RU" sz="2000" b="1" dirty="0">
                <a:solidFill>
                  <a:srgbClr val="0070C0"/>
                </a:solidFill>
                <a:cs typeface="Arial" pitchFamily="34" charset="0"/>
              </a:rPr>
              <a:t> для </a:t>
            </a:r>
            <a:r>
              <a:rPr lang="ru-RU" sz="2000" b="1" dirty="0" err="1">
                <a:solidFill>
                  <a:srgbClr val="0070C0"/>
                </a:solidFill>
                <a:cs typeface="Arial" pitchFamily="34" charset="0"/>
              </a:rPr>
              <a:t>збереження</a:t>
            </a:r>
            <a:r>
              <a:rPr lang="ru-RU" sz="2000" b="1" dirty="0">
                <a:solidFill>
                  <a:srgbClr val="0070C0"/>
                </a:solidFill>
                <a:cs typeface="Arial" pitchFamily="34" charset="0"/>
              </a:rPr>
              <a:t> </a:t>
            </a:r>
            <a:r>
              <a:rPr lang="ru-RU" sz="2000" b="1" dirty="0" err="1">
                <a:solidFill>
                  <a:srgbClr val="0070C0"/>
                </a:solidFill>
                <a:cs typeface="Arial" pitchFamily="34" charset="0"/>
              </a:rPr>
              <a:t>даних</a:t>
            </a:r>
            <a:r>
              <a:rPr lang="ru-RU" sz="2000" b="1" dirty="0">
                <a:solidFill>
                  <a:srgbClr val="0070C0"/>
                </a:solidFill>
                <a:cs typeface="Arial" pitchFamily="34" charset="0"/>
              </a:rPr>
              <a:t> </a:t>
            </a:r>
          </a:p>
          <a:p>
            <a:pPr>
              <a:defRPr/>
            </a:pPr>
            <a:r>
              <a:rPr lang="ru-RU" sz="2000" b="1" dirty="0">
                <a:solidFill>
                  <a:srgbClr val="0070C0"/>
                </a:solidFill>
                <a:cs typeface="Arial" pitchFamily="34" charset="0"/>
              </a:rPr>
              <a:t>     (</a:t>
            </a:r>
            <a:r>
              <a:rPr lang="en-US" sz="2000" b="1" dirty="0">
                <a:solidFill>
                  <a:srgbClr val="0070C0"/>
                </a:solidFill>
                <a:cs typeface="Arial" pitchFamily="34" charset="0"/>
              </a:rPr>
              <a:t> Storage Elements</a:t>
            </a:r>
            <a:r>
              <a:rPr lang="ru-RU" sz="2000" b="1" dirty="0">
                <a:solidFill>
                  <a:srgbClr val="0070C0"/>
                </a:solidFill>
                <a:cs typeface="Arial" pitchFamily="34" charset="0"/>
              </a:rPr>
              <a:t>)</a:t>
            </a:r>
            <a:r>
              <a:rPr lang="en-US" sz="2000" b="1" dirty="0">
                <a:solidFill>
                  <a:srgbClr val="0070C0"/>
                </a:solidFill>
                <a:cs typeface="Arial" pitchFamily="34" charset="0"/>
              </a:rPr>
              <a:t>.</a:t>
            </a:r>
            <a:endParaRPr lang="ru-RU" sz="2000" b="1" dirty="0">
              <a:solidFill>
                <a:srgbClr val="0070C0"/>
              </a:solidFill>
              <a:cs typeface="Arial" pitchFamily="34" charset="0"/>
            </a:endParaRPr>
          </a:p>
          <a:p>
            <a:pPr>
              <a:defRPr/>
            </a:pPr>
            <a:endParaRPr lang="ru-RU" sz="2000" b="1" dirty="0">
              <a:solidFill>
                <a:srgbClr val="0070C0"/>
              </a:solidFill>
              <a:cs typeface="Arial" pitchFamily="34" charset="0"/>
            </a:endParaRPr>
          </a:p>
          <a:p>
            <a:pPr marL="342900" indent="-342900">
              <a:buFont typeface="Arial" pitchFamily="34" charset="0"/>
              <a:buChar char="•"/>
              <a:defRPr/>
            </a:pPr>
            <a:r>
              <a:rPr lang="ru-RU" sz="2000" b="1" dirty="0" err="1">
                <a:solidFill>
                  <a:srgbClr val="0070C0"/>
                </a:solidFill>
                <a:cs typeface="Arial" pitchFamily="34" charset="0"/>
              </a:rPr>
              <a:t>Базовий</a:t>
            </a:r>
            <a:r>
              <a:rPr lang="ru-RU" sz="2000" b="1" dirty="0">
                <a:solidFill>
                  <a:srgbClr val="0070C0"/>
                </a:solidFill>
                <a:cs typeface="Arial" pitchFamily="34" charset="0"/>
              </a:rPr>
              <a:t> </a:t>
            </a:r>
            <a:r>
              <a:rPr lang="ru-RU" sz="2000" b="1" dirty="0" err="1">
                <a:solidFill>
                  <a:srgbClr val="0070C0"/>
                </a:solidFill>
                <a:cs typeface="Arial" pitchFamily="34" charset="0"/>
              </a:rPr>
              <a:t>координаційний</a:t>
            </a:r>
            <a:r>
              <a:rPr lang="ru-RU" sz="2000" b="1" dirty="0">
                <a:solidFill>
                  <a:srgbClr val="0070C0"/>
                </a:solidFill>
                <a:cs typeface="Arial" pitchFamily="34" charset="0"/>
              </a:rPr>
              <a:t> центр </a:t>
            </a:r>
            <a:r>
              <a:rPr lang="en-US" sz="2000" dirty="0">
                <a:solidFill>
                  <a:srgbClr val="0070C0"/>
                </a:solidFill>
                <a:cs typeface="Arial" pitchFamily="34" charset="0"/>
              </a:rPr>
              <a:t>(</a:t>
            </a:r>
            <a:r>
              <a:rPr lang="ru-RU" sz="2000" dirty="0">
                <a:solidFill>
                  <a:srgbClr val="0070C0"/>
                </a:solidFill>
                <a:cs typeface="Arial" pitchFamily="34" charset="0"/>
              </a:rPr>
              <a:t>при ІТФ </a:t>
            </a:r>
            <a:r>
              <a:rPr lang="ru-RU" sz="2000" dirty="0" err="1">
                <a:solidFill>
                  <a:srgbClr val="0070C0"/>
                </a:solidFill>
                <a:cs typeface="Arial" pitchFamily="34" charset="0"/>
              </a:rPr>
              <a:t>ім</a:t>
            </a:r>
            <a:r>
              <a:rPr lang="ru-RU" sz="2000" dirty="0">
                <a:solidFill>
                  <a:srgbClr val="0070C0"/>
                </a:solidFill>
                <a:cs typeface="Arial" pitchFamily="34" charset="0"/>
              </a:rPr>
              <a:t>. М.М. Боголюбова НАН </a:t>
            </a:r>
            <a:r>
              <a:rPr lang="ru-RU" sz="2000" dirty="0" err="1">
                <a:solidFill>
                  <a:srgbClr val="0070C0"/>
                </a:solidFill>
                <a:cs typeface="Arial" pitchFamily="34" charset="0"/>
              </a:rPr>
              <a:t>Укра</a:t>
            </a:r>
            <a:r>
              <a:rPr lang="uk-UA" sz="2000" dirty="0">
                <a:solidFill>
                  <a:srgbClr val="0070C0"/>
                </a:solidFill>
                <a:cs typeface="Arial" pitchFamily="34" charset="0"/>
              </a:rPr>
              <a:t>ї</a:t>
            </a:r>
            <a:r>
              <a:rPr lang="ru-RU" sz="2000" dirty="0">
                <a:solidFill>
                  <a:srgbClr val="0070C0"/>
                </a:solidFill>
                <a:cs typeface="Arial" pitchFamily="34" charset="0"/>
              </a:rPr>
              <a:t>ни</a:t>
            </a:r>
            <a:r>
              <a:rPr lang="en-US" sz="2000" dirty="0">
                <a:solidFill>
                  <a:srgbClr val="0070C0"/>
                </a:solidFill>
                <a:cs typeface="Arial" pitchFamily="34" charset="0"/>
              </a:rPr>
              <a:t>)</a:t>
            </a:r>
            <a:r>
              <a:rPr lang="en-US" sz="2000" b="1" dirty="0">
                <a:solidFill>
                  <a:srgbClr val="0070C0"/>
                </a:solidFill>
                <a:cs typeface="Arial" pitchFamily="34" charset="0"/>
              </a:rPr>
              <a:t>,</a:t>
            </a:r>
          </a:p>
          <a:p>
            <a:pPr marL="342900" indent="-342900">
              <a:buFont typeface="Arial" pitchFamily="34" charset="0"/>
              <a:buChar char="•"/>
              <a:defRPr/>
            </a:pPr>
            <a:r>
              <a:rPr lang="ru-RU" sz="2000" b="1" dirty="0" err="1">
                <a:solidFill>
                  <a:srgbClr val="0070C0"/>
                </a:solidFill>
                <a:cs typeface="Arial" pitchFamily="34" charset="0"/>
              </a:rPr>
              <a:t>Регіональні</a:t>
            </a:r>
            <a:r>
              <a:rPr lang="ru-RU" sz="2000" b="1" dirty="0">
                <a:solidFill>
                  <a:srgbClr val="0070C0"/>
                </a:solidFill>
                <a:cs typeface="Arial" pitchFamily="34" charset="0"/>
              </a:rPr>
              <a:t> </a:t>
            </a:r>
            <a:r>
              <a:rPr lang="ru-RU" sz="2000" b="1" dirty="0" err="1">
                <a:solidFill>
                  <a:srgbClr val="0070C0"/>
                </a:solidFill>
                <a:cs typeface="Arial" pitchFamily="34" charset="0"/>
              </a:rPr>
              <a:t>координаційні</a:t>
            </a:r>
            <a:r>
              <a:rPr lang="ru-RU" sz="2000" b="1" dirty="0">
                <a:solidFill>
                  <a:srgbClr val="0070C0"/>
                </a:solidFill>
                <a:cs typeface="Arial" pitchFamily="34" charset="0"/>
              </a:rPr>
              <a:t> </a:t>
            </a:r>
            <a:r>
              <a:rPr lang="ru-RU" sz="2000" b="1" dirty="0" err="1">
                <a:solidFill>
                  <a:srgbClr val="0070C0"/>
                </a:solidFill>
                <a:cs typeface="Arial" pitchFamily="34" charset="0"/>
              </a:rPr>
              <a:t>центри</a:t>
            </a:r>
            <a:r>
              <a:rPr lang="ru-RU" sz="2000" b="1" dirty="0">
                <a:solidFill>
                  <a:srgbClr val="0070C0"/>
                </a:solidFill>
                <a:cs typeface="Arial" pitchFamily="34" charset="0"/>
              </a:rPr>
              <a:t> </a:t>
            </a:r>
            <a:r>
              <a:rPr lang="en-US" sz="2000" dirty="0">
                <a:solidFill>
                  <a:srgbClr val="0070C0"/>
                </a:solidFill>
                <a:cs typeface="Arial" pitchFamily="34" charset="0"/>
              </a:rPr>
              <a:t>(</a:t>
            </a:r>
            <a:r>
              <a:rPr lang="ru-RU" sz="2000" dirty="0" err="1">
                <a:solidFill>
                  <a:srgbClr val="0070C0"/>
                </a:solidFill>
                <a:cs typeface="Arial" pitchFamily="34" charset="0"/>
              </a:rPr>
              <a:t>Харків</a:t>
            </a:r>
            <a:r>
              <a:rPr lang="en-US" sz="2000" dirty="0">
                <a:solidFill>
                  <a:srgbClr val="0070C0"/>
                </a:solidFill>
                <a:cs typeface="Arial" pitchFamily="34" charset="0"/>
              </a:rPr>
              <a:t>, </a:t>
            </a:r>
            <a:r>
              <a:rPr lang="ru-RU" sz="2000" dirty="0" err="1">
                <a:solidFill>
                  <a:srgbClr val="0070C0"/>
                </a:solidFill>
                <a:cs typeface="Arial" pitchFamily="34" charset="0"/>
              </a:rPr>
              <a:t>Львів</a:t>
            </a:r>
            <a:r>
              <a:rPr lang="uk-UA" sz="2000" dirty="0">
                <a:solidFill>
                  <a:srgbClr val="0070C0"/>
                </a:solidFill>
                <a:cs typeface="Arial" pitchFamily="34" charset="0"/>
              </a:rPr>
              <a:t>)</a:t>
            </a:r>
            <a:r>
              <a:rPr lang="uk-UA" sz="2000" b="1" dirty="0">
                <a:solidFill>
                  <a:srgbClr val="0070C0"/>
                </a:solidFill>
                <a:cs typeface="Arial" pitchFamily="34" charset="0"/>
              </a:rPr>
              <a:t>.</a:t>
            </a:r>
            <a:r>
              <a:rPr lang="en-US" sz="2000" b="1" dirty="0">
                <a:solidFill>
                  <a:srgbClr val="0070C0"/>
                </a:solidFill>
                <a:cs typeface="Arial" pitchFamily="34" charset="0"/>
              </a:rPr>
              <a:t> </a:t>
            </a:r>
            <a:r>
              <a:rPr lang="ru-RU" dirty="0" err="1">
                <a:solidFill>
                  <a:srgbClr val="005828"/>
                </a:solidFill>
                <a:cs typeface="Arial" pitchFamily="34" charset="0"/>
              </a:rPr>
              <a:t>Будуть</a:t>
            </a:r>
            <a:r>
              <a:rPr lang="ru-RU" dirty="0">
                <a:solidFill>
                  <a:srgbClr val="005828"/>
                </a:solidFill>
                <a:cs typeface="Arial" pitchFamily="34" charset="0"/>
              </a:rPr>
              <a:t> </a:t>
            </a:r>
            <a:r>
              <a:rPr lang="ru-RU" dirty="0" err="1">
                <a:solidFill>
                  <a:srgbClr val="005828"/>
                </a:solidFill>
                <a:cs typeface="Arial" pitchFamily="34" charset="0"/>
              </a:rPr>
              <a:t>створені</a:t>
            </a:r>
            <a:r>
              <a:rPr lang="ru-RU" dirty="0">
                <a:solidFill>
                  <a:srgbClr val="005828"/>
                </a:solidFill>
                <a:cs typeface="Arial" pitchFamily="34" charset="0"/>
              </a:rPr>
              <a:t> </a:t>
            </a:r>
            <a:r>
              <a:rPr lang="ru-RU" dirty="0" err="1">
                <a:solidFill>
                  <a:srgbClr val="005828"/>
                </a:solidFill>
                <a:cs typeface="Arial" pitchFamily="34" charset="0"/>
              </a:rPr>
              <a:t>нові</a:t>
            </a:r>
            <a:r>
              <a:rPr lang="ru-RU" dirty="0">
                <a:solidFill>
                  <a:srgbClr val="005828"/>
                </a:solidFill>
                <a:cs typeface="Arial" pitchFamily="34" charset="0"/>
              </a:rPr>
              <a:t> </a:t>
            </a:r>
            <a:r>
              <a:rPr lang="ru-RU" dirty="0" err="1">
                <a:solidFill>
                  <a:srgbClr val="005828"/>
                </a:solidFill>
                <a:cs typeface="Arial" pitchFamily="34" charset="0"/>
              </a:rPr>
              <a:t>центри</a:t>
            </a:r>
            <a:r>
              <a:rPr lang="ru-RU" dirty="0">
                <a:solidFill>
                  <a:srgbClr val="005828"/>
                </a:solidFill>
                <a:cs typeface="Arial" pitchFamily="34" charset="0"/>
              </a:rPr>
              <a:t> в </a:t>
            </a:r>
            <a:r>
              <a:rPr lang="ru-RU" dirty="0" err="1">
                <a:solidFill>
                  <a:srgbClr val="005828"/>
                </a:solidFill>
                <a:cs typeface="Arial" pitchFamily="34" charset="0"/>
              </a:rPr>
              <a:t>інших</a:t>
            </a:r>
            <a:r>
              <a:rPr lang="ru-RU" dirty="0">
                <a:solidFill>
                  <a:srgbClr val="005828"/>
                </a:solidFill>
                <a:cs typeface="Arial" pitchFamily="34" charset="0"/>
              </a:rPr>
              <a:t> </a:t>
            </a:r>
            <a:r>
              <a:rPr lang="ru-RU" dirty="0" err="1">
                <a:solidFill>
                  <a:srgbClr val="005828"/>
                </a:solidFill>
                <a:cs typeface="Arial" pitchFamily="34" charset="0"/>
              </a:rPr>
              <a:t>містах</a:t>
            </a:r>
            <a:r>
              <a:rPr lang="ru-RU" dirty="0">
                <a:solidFill>
                  <a:srgbClr val="005828"/>
                </a:solidFill>
                <a:cs typeface="Arial" pitchFamily="34" charset="0"/>
              </a:rPr>
              <a:t> </a:t>
            </a:r>
            <a:r>
              <a:rPr lang="uk-UA" dirty="0">
                <a:solidFill>
                  <a:srgbClr val="005828"/>
                </a:solidFill>
                <a:cs typeface="Arial" pitchFamily="34" charset="0"/>
              </a:rPr>
              <a:t>п</a:t>
            </a:r>
            <a:r>
              <a:rPr lang="ru-RU" dirty="0" err="1">
                <a:solidFill>
                  <a:srgbClr val="005828"/>
                </a:solidFill>
                <a:cs typeface="Arial" pitchFamily="34" charset="0"/>
              </a:rPr>
              <a:t>ри</a:t>
            </a:r>
            <a:r>
              <a:rPr lang="ru-RU" dirty="0">
                <a:solidFill>
                  <a:srgbClr val="005828"/>
                </a:solidFill>
                <a:cs typeface="Arial" pitchFamily="34" charset="0"/>
              </a:rPr>
              <a:t> </a:t>
            </a:r>
            <a:r>
              <a:rPr lang="ru-RU" dirty="0" err="1">
                <a:solidFill>
                  <a:srgbClr val="005828"/>
                </a:solidFill>
                <a:cs typeface="Arial" pitchFamily="34" charset="0"/>
              </a:rPr>
              <a:t>розширені</a:t>
            </a:r>
            <a:r>
              <a:rPr lang="ru-RU" dirty="0">
                <a:solidFill>
                  <a:srgbClr val="005828"/>
                </a:solidFill>
                <a:cs typeface="Arial" pitchFamily="34" charset="0"/>
              </a:rPr>
              <a:t> </a:t>
            </a:r>
            <a:r>
              <a:rPr lang="ru-RU" dirty="0" err="1">
                <a:solidFill>
                  <a:srgbClr val="005828"/>
                </a:solidFill>
                <a:cs typeface="Arial" pitchFamily="34" charset="0"/>
              </a:rPr>
              <a:t>грід-інфраструктури</a:t>
            </a:r>
            <a:r>
              <a:rPr lang="uk-UA" dirty="0">
                <a:solidFill>
                  <a:srgbClr val="005828"/>
                </a:solidFill>
                <a:cs typeface="Arial" pitchFamily="34" charset="0"/>
              </a:rPr>
              <a:t>.</a:t>
            </a:r>
            <a:endParaRPr lang="en-US" dirty="0">
              <a:solidFill>
                <a:srgbClr val="005828"/>
              </a:solidFill>
              <a:cs typeface="Arial" pitchFamily="34" charset="0"/>
            </a:endParaRPr>
          </a:p>
          <a:p>
            <a:pPr marL="342900" indent="-342900">
              <a:buFont typeface="Arial" pitchFamily="34" charset="0"/>
              <a:buChar char="•"/>
              <a:defRPr/>
            </a:pPr>
            <a:r>
              <a:rPr lang="ru-RU" sz="2000" b="1" dirty="0">
                <a:solidFill>
                  <a:srgbClr val="0070C0"/>
                </a:solidFill>
                <a:cs typeface="Arial" pitchFamily="34" charset="0"/>
              </a:rPr>
              <a:t>Два</a:t>
            </a:r>
            <a:r>
              <a:rPr lang="en-US" sz="2000" b="1" dirty="0">
                <a:solidFill>
                  <a:srgbClr val="0070C0"/>
                </a:solidFill>
                <a:cs typeface="Arial" pitchFamily="34" charset="0"/>
              </a:rPr>
              <a:t> </a:t>
            </a:r>
            <a:r>
              <a:rPr lang="ru-RU" sz="2000" b="1" dirty="0" err="1">
                <a:solidFill>
                  <a:srgbClr val="0070C0"/>
                </a:solidFill>
                <a:cs typeface="Arial" pitchFamily="34" charset="0"/>
              </a:rPr>
              <a:t>ресурсні</a:t>
            </a:r>
            <a:r>
              <a:rPr lang="ru-RU" sz="2000" b="1" dirty="0">
                <a:solidFill>
                  <a:srgbClr val="0070C0"/>
                </a:solidFill>
                <a:cs typeface="Arial" pitchFamily="34" charset="0"/>
              </a:rPr>
              <a:t> </a:t>
            </a:r>
            <a:r>
              <a:rPr lang="ru-RU" sz="2000" b="1" dirty="0" err="1">
                <a:solidFill>
                  <a:srgbClr val="0070C0"/>
                </a:solidFill>
                <a:cs typeface="Arial" pitchFamily="34" charset="0"/>
              </a:rPr>
              <a:t>центри</a:t>
            </a:r>
            <a:r>
              <a:rPr lang="ru-RU" sz="2000" b="1" dirty="0">
                <a:solidFill>
                  <a:srgbClr val="0070C0"/>
                </a:solidFill>
                <a:cs typeface="Arial" pitchFamily="34" charset="0"/>
              </a:rPr>
              <a:t> </a:t>
            </a:r>
            <a:r>
              <a:rPr lang="en-US" sz="2000" dirty="0">
                <a:solidFill>
                  <a:srgbClr val="0070C0"/>
                </a:solidFill>
                <a:cs typeface="Arial" pitchFamily="34" charset="0"/>
              </a:rPr>
              <a:t>(</a:t>
            </a:r>
            <a:r>
              <a:rPr lang="ru-RU" sz="2000" dirty="0" err="1">
                <a:solidFill>
                  <a:srgbClr val="0070C0"/>
                </a:solidFill>
                <a:cs typeface="Arial" pitchFamily="34" charset="0"/>
              </a:rPr>
              <a:t>Інститут</a:t>
            </a:r>
            <a:r>
              <a:rPr lang="ru-RU" sz="2000" dirty="0">
                <a:solidFill>
                  <a:srgbClr val="0070C0"/>
                </a:solidFill>
                <a:cs typeface="Arial" pitchFamily="34" charset="0"/>
              </a:rPr>
              <a:t> </a:t>
            </a:r>
            <a:r>
              <a:rPr lang="ru-RU" sz="2000" dirty="0" err="1">
                <a:solidFill>
                  <a:srgbClr val="0070C0"/>
                </a:solidFill>
                <a:cs typeface="Arial" pitchFamily="34" charset="0"/>
              </a:rPr>
              <a:t>кібернетики</a:t>
            </a:r>
            <a:r>
              <a:rPr lang="ru-RU" sz="2000" dirty="0">
                <a:solidFill>
                  <a:srgbClr val="0070C0"/>
                </a:solidFill>
                <a:cs typeface="Arial" pitchFamily="34" charset="0"/>
              </a:rPr>
              <a:t> </a:t>
            </a:r>
            <a:r>
              <a:rPr lang="ru-RU" sz="2000" dirty="0" err="1">
                <a:solidFill>
                  <a:srgbClr val="0070C0"/>
                </a:solidFill>
                <a:cs typeface="Arial" pitchFamily="34" charset="0"/>
              </a:rPr>
              <a:t>ім</a:t>
            </a:r>
            <a:r>
              <a:rPr lang="ru-RU" sz="2000" dirty="0">
                <a:solidFill>
                  <a:srgbClr val="0070C0"/>
                </a:solidFill>
                <a:cs typeface="Arial" pitchFamily="34" charset="0"/>
              </a:rPr>
              <a:t>. В.М. Глушкова НАН </a:t>
            </a:r>
            <a:r>
              <a:rPr lang="ru-RU" sz="2000" dirty="0" err="1">
                <a:solidFill>
                  <a:srgbClr val="0070C0"/>
                </a:solidFill>
                <a:cs typeface="Arial" pitchFamily="34" charset="0"/>
              </a:rPr>
              <a:t>України</a:t>
            </a:r>
            <a:r>
              <a:rPr lang="en-US" sz="2000" dirty="0">
                <a:solidFill>
                  <a:srgbClr val="0070C0"/>
                </a:solidFill>
                <a:cs typeface="Arial" pitchFamily="34" charset="0"/>
              </a:rPr>
              <a:t>, </a:t>
            </a:r>
            <a:r>
              <a:rPr lang="ru-RU" sz="2000" dirty="0">
                <a:solidFill>
                  <a:srgbClr val="0070C0"/>
                </a:solidFill>
                <a:cs typeface="Arial" pitchFamily="34" charset="0"/>
              </a:rPr>
              <a:t>НТУУ «</a:t>
            </a:r>
            <a:r>
              <a:rPr lang="en-US" sz="2000" dirty="0">
                <a:solidFill>
                  <a:srgbClr val="0070C0"/>
                </a:solidFill>
                <a:cs typeface="Arial" pitchFamily="34" charset="0"/>
              </a:rPr>
              <a:t>K</a:t>
            </a:r>
            <a:r>
              <a:rPr lang="ru-RU" sz="2000" dirty="0">
                <a:solidFill>
                  <a:srgbClr val="0070C0"/>
                </a:solidFill>
                <a:cs typeface="Arial" pitchFamily="34" charset="0"/>
              </a:rPr>
              <a:t>ПІ» – </a:t>
            </a:r>
            <a:r>
              <a:rPr lang="ru-RU" sz="2000" dirty="0" err="1">
                <a:solidFill>
                  <a:srgbClr val="0070C0"/>
                </a:solidFill>
                <a:cs typeface="Arial" pitchFamily="34" charset="0"/>
              </a:rPr>
              <a:t>найбільш</a:t>
            </a:r>
            <a:r>
              <a:rPr lang="ru-RU" sz="2000" dirty="0">
                <a:solidFill>
                  <a:srgbClr val="0070C0"/>
                </a:solidFill>
                <a:cs typeface="Arial" pitchFamily="34" charset="0"/>
              </a:rPr>
              <a:t> </a:t>
            </a:r>
            <a:r>
              <a:rPr lang="ru-RU" sz="2000" dirty="0" err="1">
                <a:solidFill>
                  <a:srgbClr val="0070C0"/>
                </a:solidFill>
                <a:cs typeface="Arial" pitchFamily="34" charset="0"/>
              </a:rPr>
              <a:t>потужні</a:t>
            </a:r>
            <a:r>
              <a:rPr lang="ru-RU" sz="2000" dirty="0">
                <a:solidFill>
                  <a:srgbClr val="0070C0"/>
                </a:solidFill>
                <a:cs typeface="Arial" pitchFamily="34" charset="0"/>
              </a:rPr>
              <a:t> </a:t>
            </a:r>
            <a:r>
              <a:rPr lang="ru-RU" sz="2000" dirty="0" err="1">
                <a:solidFill>
                  <a:srgbClr val="0070C0"/>
                </a:solidFill>
                <a:cs typeface="Arial" pitchFamily="34" charset="0"/>
              </a:rPr>
              <a:t>кластери</a:t>
            </a:r>
            <a:r>
              <a:rPr lang="en-US" sz="2000" dirty="0">
                <a:solidFill>
                  <a:srgbClr val="0070C0"/>
                </a:solidFill>
                <a:cs typeface="Arial" pitchFamily="34" charset="0"/>
              </a:rPr>
              <a:t>)</a:t>
            </a:r>
            <a:r>
              <a:rPr lang="en-US" sz="2000" b="1" dirty="0">
                <a:solidFill>
                  <a:srgbClr val="0070C0"/>
                </a:solidFill>
                <a:cs typeface="Arial" pitchFamily="34" charset="0"/>
              </a:rPr>
              <a:t>,</a:t>
            </a:r>
          </a:p>
          <a:p>
            <a:pPr marL="342900" indent="-342900">
              <a:buFont typeface="Arial" pitchFamily="34" charset="0"/>
              <a:buChar char="•"/>
              <a:defRPr/>
            </a:pPr>
            <a:r>
              <a:rPr lang="en-US" sz="2000" b="1" dirty="0">
                <a:solidFill>
                  <a:srgbClr val="0070C0"/>
                </a:solidFill>
                <a:cs typeface="Arial" pitchFamily="34" charset="0"/>
              </a:rPr>
              <a:t>8 </a:t>
            </a:r>
            <a:r>
              <a:rPr lang="ru-RU" sz="2000" b="1" dirty="0" err="1">
                <a:solidFill>
                  <a:srgbClr val="0070C0"/>
                </a:solidFill>
                <a:cs typeface="Arial" pitchFamily="34" charset="0"/>
              </a:rPr>
              <a:t>Віртуальних</a:t>
            </a:r>
            <a:r>
              <a:rPr lang="ru-RU" sz="2000" b="1" dirty="0">
                <a:solidFill>
                  <a:srgbClr val="0070C0"/>
                </a:solidFill>
                <a:cs typeface="Arial" pitchFamily="34" charset="0"/>
              </a:rPr>
              <a:t> </a:t>
            </a:r>
            <a:r>
              <a:rPr lang="ru-RU" sz="2000" b="1" dirty="0" err="1">
                <a:solidFill>
                  <a:srgbClr val="0070C0"/>
                </a:solidFill>
                <a:cs typeface="Arial" pitchFamily="34" charset="0"/>
              </a:rPr>
              <a:t>Організацій</a:t>
            </a:r>
            <a:r>
              <a:rPr lang="ru-RU" sz="2000" b="1" dirty="0">
                <a:solidFill>
                  <a:srgbClr val="0070C0"/>
                </a:solidFill>
                <a:cs typeface="Arial" pitchFamily="34" charset="0"/>
              </a:rPr>
              <a:t> для </a:t>
            </a:r>
            <a:r>
              <a:rPr lang="ru-RU" sz="2000" b="1" dirty="0" err="1">
                <a:solidFill>
                  <a:srgbClr val="0070C0"/>
                </a:solidFill>
                <a:cs typeface="Arial" pitchFamily="34" charset="0"/>
              </a:rPr>
              <a:t>тематичних</a:t>
            </a:r>
            <a:r>
              <a:rPr lang="ru-RU" sz="2000" b="1" dirty="0">
                <a:solidFill>
                  <a:srgbClr val="0070C0"/>
                </a:solidFill>
                <a:cs typeface="Arial" pitchFamily="34" charset="0"/>
              </a:rPr>
              <a:t> </a:t>
            </a:r>
            <a:r>
              <a:rPr lang="ru-RU" sz="2000" b="1" dirty="0" err="1">
                <a:solidFill>
                  <a:srgbClr val="0070C0"/>
                </a:solidFill>
                <a:cs typeface="Arial" pitchFamily="34" charset="0"/>
              </a:rPr>
              <a:t>досліджень</a:t>
            </a:r>
            <a:r>
              <a:rPr lang="ru-RU" sz="2000" b="1" dirty="0">
                <a:solidFill>
                  <a:srgbClr val="0070C0"/>
                </a:solidFill>
                <a:cs typeface="Arial" pitchFamily="34" charset="0"/>
              </a:rPr>
              <a:t> і </a:t>
            </a:r>
            <a:r>
              <a:rPr lang="ru-RU" sz="2000" b="1" dirty="0" err="1">
                <a:solidFill>
                  <a:srgbClr val="0070C0"/>
                </a:solidFill>
                <a:cs typeface="Arial" pitchFamily="34" charset="0"/>
              </a:rPr>
              <a:t>вирішення</a:t>
            </a:r>
            <a:r>
              <a:rPr lang="ru-RU" sz="2000" b="1" dirty="0">
                <a:solidFill>
                  <a:srgbClr val="0070C0"/>
                </a:solidFill>
                <a:cs typeface="Arial" pitchFamily="34" charset="0"/>
              </a:rPr>
              <a:t> </a:t>
            </a:r>
            <a:r>
              <a:rPr lang="ru-RU" sz="2000" b="1" dirty="0" err="1">
                <a:solidFill>
                  <a:srgbClr val="0070C0"/>
                </a:solidFill>
                <a:cs typeface="Arial" pitchFamily="34" charset="0"/>
              </a:rPr>
              <a:t>наукових</a:t>
            </a:r>
            <a:r>
              <a:rPr lang="ru-RU" sz="2000" b="1" dirty="0">
                <a:solidFill>
                  <a:srgbClr val="0070C0"/>
                </a:solidFill>
                <a:cs typeface="Arial" pitchFamily="34" charset="0"/>
              </a:rPr>
              <a:t> та </a:t>
            </a:r>
            <a:r>
              <a:rPr lang="ru-RU" sz="2000" b="1" dirty="0" err="1">
                <a:solidFill>
                  <a:srgbClr val="0070C0"/>
                </a:solidFill>
                <a:cs typeface="Arial" pitchFamily="34" charset="0"/>
              </a:rPr>
              <a:t>прикладних</a:t>
            </a:r>
            <a:r>
              <a:rPr lang="ru-RU" sz="2000" b="1" dirty="0">
                <a:solidFill>
                  <a:srgbClr val="0070C0"/>
                </a:solidFill>
                <a:cs typeface="Arial" pitchFamily="34" charset="0"/>
              </a:rPr>
              <a:t> задач.</a:t>
            </a:r>
            <a:endParaRPr lang="en-US" sz="2000" b="1" dirty="0">
              <a:solidFill>
                <a:srgbClr val="0070C0"/>
              </a:solidFill>
              <a:cs typeface="Arial" pitchFamily="34" charset="0"/>
            </a:endParaRPr>
          </a:p>
          <a:p>
            <a:pPr marL="342900" indent="-342900">
              <a:buFont typeface="Arial" pitchFamily="34" charset="0"/>
              <a:buChar char="•"/>
              <a:defRPr/>
            </a:pPr>
            <a:endParaRPr lang="en-US" sz="2000" b="1" dirty="0">
              <a:solidFill>
                <a:srgbClr val="0070C0"/>
              </a:solidFill>
              <a:cs typeface="Arial" pitchFamily="34" charset="0"/>
            </a:endParaRPr>
          </a:p>
          <a:p>
            <a:pPr marL="342900" indent="-342900">
              <a:buFont typeface="Arial" pitchFamily="34" charset="0"/>
              <a:buChar char="•"/>
              <a:defRPr/>
            </a:pPr>
            <a:r>
              <a:rPr lang="uk-UA" sz="2000" b="1" dirty="0">
                <a:solidFill>
                  <a:srgbClr val="0070C0"/>
                </a:solidFill>
                <a:cs typeface="Arial" pitchFamily="34" charset="0"/>
              </a:rPr>
              <a:t>Спеціальне </a:t>
            </a:r>
            <a:r>
              <a:rPr lang="uk-UA" sz="2000" b="1" dirty="0" err="1">
                <a:solidFill>
                  <a:srgbClr val="0070C0"/>
                </a:solidFill>
                <a:cs typeface="Arial" pitchFamily="34" charset="0"/>
              </a:rPr>
              <a:t>грідівське</a:t>
            </a:r>
            <a:r>
              <a:rPr lang="uk-UA" sz="2000" b="1" dirty="0">
                <a:solidFill>
                  <a:srgbClr val="0070C0"/>
                </a:solidFill>
                <a:cs typeface="Arial" pitchFamily="34" charset="0"/>
              </a:rPr>
              <a:t> програмне забезпечення </a:t>
            </a:r>
            <a:r>
              <a:rPr lang="ru-RU" sz="2000" b="1" dirty="0">
                <a:solidFill>
                  <a:srgbClr val="0070C0"/>
                </a:solidFill>
                <a:cs typeface="Arial" pitchFamily="34" charset="0"/>
              </a:rPr>
              <a:t>(</a:t>
            </a:r>
            <a:r>
              <a:rPr lang="en-US" sz="2000" b="1" dirty="0">
                <a:solidFill>
                  <a:srgbClr val="0070C0"/>
                </a:solidFill>
                <a:cs typeface="Arial" pitchFamily="34" charset="0"/>
              </a:rPr>
              <a:t>middleware</a:t>
            </a:r>
            <a:r>
              <a:rPr lang="ru-RU" sz="2000" b="1" dirty="0">
                <a:solidFill>
                  <a:srgbClr val="0070C0"/>
                </a:solidFill>
                <a:cs typeface="Arial" pitchFamily="34" charset="0"/>
              </a:rPr>
              <a:t>)</a:t>
            </a:r>
            <a:r>
              <a:rPr lang="uk-UA" sz="2000" b="1" dirty="0">
                <a:solidFill>
                  <a:srgbClr val="0070C0"/>
                </a:solidFill>
                <a:cs typeface="Arial" pitchFamily="34" charset="0"/>
              </a:rPr>
              <a:t>, що</a:t>
            </a:r>
            <a:r>
              <a:rPr lang="ru-RU" sz="2000" b="1" dirty="0">
                <a:solidFill>
                  <a:srgbClr val="0070C0"/>
                </a:solidFill>
                <a:cs typeface="Arial" pitchFamily="34" charset="0"/>
              </a:rPr>
              <a:t> </a:t>
            </a:r>
            <a:r>
              <a:rPr lang="uk-UA" sz="2000" b="1" dirty="0">
                <a:solidFill>
                  <a:srgbClr val="0070C0"/>
                </a:solidFill>
                <a:cs typeface="Arial" pitchFamily="34" charset="0"/>
              </a:rPr>
              <a:t>керує роботою всієї </a:t>
            </a:r>
            <a:r>
              <a:rPr lang="uk-UA" sz="2000" b="1" dirty="0" err="1">
                <a:solidFill>
                  <a:srgbClr val="0070C0"/>
                </a:solidFill>
                <a:cs typeface="Arial" pitchFamily="34" charset="0"/>
              </a:rPr>
              <a:t>грід-інфраструктури</a:t>
            </a:r>
            <a:r>
              <a:rPr lang="ru-RU" sz="2000" b="1" dirty="0">
                <a:solidFill>
                  <a:srgbClr val="0070C0"/>
                </a:solidFill>
                <a:cs typeface="Arial" pitchFamily="34" charset="0"/>
              </a:rPr>
              <a:t> -</a:t>
            </a:r>
            <a:r>
              <a:rPr lang="en-US" sz="2000" b="1" dirty="0">
                <a:solidFill>
                  <a:srgbClr val="0070C0"/>
                </a:solidFill>
                <a:cs typeface="Arial" pitchFamily="34" charset="0"/>
              </a:rPr>
              <a:t>  ARC (</a:t>
            </a:r>
            <a:r>
              <a:rPr lang="en-US" sz="2000" b="1" dirty="0" err="1">
                <a:solidFill>
                  <a:srgbClr val="0070C0"/>
                </a:solidFill>
                <a:cs typeface="Arial" pitchFamily="34" charset="0"/>
              </a:rPr>
              <a:t>NorduGrid</a:t>
            </a:r>
            <a:r>
              <a:rPr lang="en-US" sz="2000" b="1" dirty="0">
                <a:solidFill>
                  <a:srgbClr val="0070C0"/>
                </a:solidFill>
                <a:cs typeface="Arial" pitchFamily="34" charset="0"/>
              </a:rPr>
              <a:t>)</a:t>
            </a:r>
            <a:r>
              <a:rPr lang="uk-UA" sz="2000" b="1" dirty="0">
                <a:solidFill>
                  <a:srgbClr val="0070C0"/>
                </a:solidFill>
                <a:cs typeface="Arial" pitchFamily="34" charset="0"/>
              </a:rPr>
              <a:t>, </a:t>
            </a:r>
            <a:r>
              <a:rPr lang="en-US" sz="2000" b="1" dirty="0" err="1">
                <a:solidFill>
                  <a:srgbClr val="0070C0"/>
                </a:solidFill>
                <a:cs typeface="Arial" pitchFamily="34" charset="0"/>
              </a:rPr>
              <a:t>gLite</a:t>
            </a:r>
            <a:r>
              <a:rPr lang="uk-UA" sz="2000" b="1" dirty="0">
                <a:solidFill>
                  <a:srgbClr val="0070C0"/>
                </a:solidFill>
                <a:cs typeface="Arial" pitchFamily="34" charset="0"/>
              </a:rPr>
              <a:t>, </a:t>
            </a:r>
            <a:r>
              <a:rPr lang="en-US" sz="2000" b="1" dirty="0">
                <a:solidFill>
                  <a:srgbClr val="0070C0"/>
                </a:solidFill>
                <a:cs typeface="Arial" pitchFamily="34" charset="0"/>
              </a:rPr>
              <a:t>EMI</a:t>
            </a:r>
            <a:r>
              <a:rPr lang="uk-UA" sz="2000" b="1" dirty="0">
                <a:solidFill>
                  <a:srgbClr val="0070C0"/>
                </a:solidFill>
                <a:cs typeface="Arial" pitchFamily="34" charset="0"/>
              </a:rPr>
              <a:t> (</a:t>
            </a:r>
            <a:r>
              <a:rPr lang="en-US" sz="2000" b="1" dirty="0">
                <a:solidFill>
                  <a:srgbClr val="0070C0"/>
                </a:solidFill>
                <a:cs typeface="Arial" pitchFamily="34" charset="0"/>
              </a:rPr>
              <a:t>Universal Middleware)</a:t>
            </a:r>
            <a:endParaRPr lang="en-US" sz="2400" b="1" dirty="0">
              <a:solidFill>
                <a:srgbClr val="0070C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quarter" idx="10"/>
          </p:nvPr>
        </p:nvSpPr>
        <p:spPr/>
        <p:txBody>
          <a:bodyPr/>
          <a:lstStyle/>
          <a:p>
            <a:pPr>
              <a:defRPr/>
            </a:pPr>
            <a:fld id="{9FFC3773-2E9D-4527-A77B-D414A662D4FF}" type="datetime1">
              <a:rPr lang="ru-RU"/>
              <a:pPr>
                <a:defRPr/>
              </a:pPr>
              <a:t>04.11.2012</a:t>
            </a:fld>
            <a:endParaRPr lang="uk-UA"/>
          </a:p>
        </p:txBody>
      </p:sp>
      <p:sp>
        <p:nvSpPr>
          <p:cNvPr id="5" name="Нижний колонтитул 4"/>
          <p:cNvSpPr>
            <a:spLocks noGrp="1"/>
          </p:cNvSpPr>
          <p:nvPr>
            <p:ph type="ftr" sz="quarter" idx="11"/>
          </p:nvPr>
        </p:nvSpPr>
        <p:spPr/>
        <p:txBody>
          <a:bodyPr/>
          <a:lstStyle/>
          <a:p>
            <a:pPr>
              <a:defRPr/>
            </a:pPr>
            <a:r>
              <a:rPr lang="ro-RO"/>
              <a:t>Ukrainian National Grid</a:t>
            </a:r>
            <a:endParaRPr lang="uk-UA"/>
          </a:p>
        </p:txBody>
      </p:sp>
      <p:sp>
        <p:nvSpPr>
          <p:cNvPr id="6" name="Номер слайда 5"/>
          <p:cNvSpPr>
            <a:spLocks noGrp="1"/>
          </p:cNvSpPr>
          <p:nvPr>
            <p:ph type="sldNum" sz="quarter" idx="12"/>
          </p:nvPr>
        </p:nvSpPr>
        <p:spPr/>
        <p:txBody>
          <a:bodyPr/>
          <a:lstStyle/>
          <a:p>
            <a:pPr>
              <a:defRPr/>
            </a:pPr>
            <a:fld id="{CBFFADF5-9CE8-42A3-9E37-0F284449879D}" type="slidenum">
              <a:rPr lang="uk-UA"/>
              <a:pPr>
                <a:defRPr/>
              </a:pPr>
              <a:t>7</a:t>
            </a:fld>
            <a:endParaRPr lang="uk-UA"/>
          </a:p>
        </p:txBody>
      </p:sp>
      <p:sp>
        <p:nvSpPr>
          <p:cNvPr id="25605" name="Заголовок 6"/>
          <p:cNvSpPr>
            <a:spLocks noGrp="1"/>
          </p:cNvSpPr>
          <p:nvPr>
            <p:ph type="title"/>
          </p:nvPr>
        </p:nvSpPr>
        <p:spPr>
          <a:xfrm>
            <a:off x="1403350" y="115888"/>
            <a:ext cx="2487613" cy="461962"/>
          </a:xfrm>
        </p:spPr>
        <p:txBody>
          <a:bodyPr wrap="none">
            <a:spAutoFit/>
          </a:bodyPr>
          <a:lstStyle/>
          <a:p>
            <a:r>
              <a:rPr lang="uk-UA" sz="2400" i="1" smtClean="0">
                <a:solidFill>
                  <a:srgbClr val="0070C0"/>
                </a:solidFill>
                <a:latin typeface="Arial" charset="0"/>
                <a:cs typeface="Arial" charset="0"/>
              </a:rPr>
              <a:t>Географія УНГ</a:t>
            </a: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836613"/>
            <a:ext cx="878681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Овал 8">
            <a:hlinkClick r:id="" action="ppaction://hlinkshowjump?jump=nextslide"/>
          </p:cNvPr>
          <p:cNvSpPr/>
          <p:nvPr/>
        </p:nvSpPr>
        <p:spPr>
          <a:xfrm>
            <a:off x="4422775" y="2014538"/>
            <a:ext cx="433388"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0" name="Овал 9">
            <a:hlinkClick r:id="" action="ppaction://hlinkshowjump?jump=nextslide"/>
          </p:cNvPr>
          <p:cNvSpPr/>
          <p:nvPr/>
        </p:nvSpPr>
        <p:spPr>
          <a:xfrm>
            <a:off x="1778000" y="24463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1" name="Овал 10">
            <a:hlinkClick r:id="" action="ppaction://hlinkshowjump?jump=nextslide"/>
          </p:cNvPr>
          <p:cNvSpPr/>
          <p:nvPr/>
        </p:nvSpPr>
        <p:spPr>
          <a:xfrm>
            <a:off x="1030288" y="3213100"/>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2" name="Овал 11">
            <a:hlinkClick r:id="" action="ppaction://hlinkshowjump?jump=nextslide"/>
          </p:cNvPr>
          <p:cNvSpPr/>
          <p:nvPr/>
        </p:nvSpPr>
        <p:spPr>
          <a:xfrm>
            <a:off x="2427288" y="273843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3" name="Овал 12">
            <a:hlinkClick r:id="" action="ppaction://hlinkshowjump?jump=nextslide"/>
          </p:cNvPr>
          <p:cNvSpPr/>
          <p:nvPr/>
        </p:nvSpPr>
        <p:spPr>
          <a:xfrm>
            <a:off x="6070600" y="1643063"/>
            <a:ext cx="431800"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4" name="Овал 13">
            <a:hlinkClick r:id="" action="ppaction://hlinkshowjump?jump=nextslide"/>
          </p:cNvPr>
          <p:cNvSpPr/>
          <p:nvPr/>
        </p:nvSpPr>
        <p:spPr>
          <a:xfrm>
            <a:off x="6650038" y="226218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5" name="Овал 14">
            <a:hlinkClick r:id="" action="ppaction://hlinkshowjump?jump=nextslide"/>
          </p:cNvPr>
          <p:cNvSpPr/>
          <p:nvPr/>
        </p:nvSpPr>
        <p:spPr>
          <a:xfrm>
            <a:off x="7496175" y="3600450"/>
            <a:ext cx="431800" cy="433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6" name="Овал 15">
            <a:hlinkClick r:id="" action="ppaction://hlinkshowjump?jump=nextslide"/>
          </p:cNvPr>
          <p:cNvSpPr/>
          <p:nvPr/>
        </p:nvSpPr>
        <p:spPr>
          <a:xfrm>
            <a:off x="6242050" y="3321050"/>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7" name="Овал 16">
            <a:hlinkClick r:id="" action="ppaction://hlinkshowjump?jump=nextslide"/>
          </p:cNvPr>
          <p:cNvSpPr/>
          <p:nvPr/>
        </p:nvSpPr>
        <p:spPr>
          <a:xfrm>
            <a:off x="6084888" y="5805488"/>
            <a:ext cx="4318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8" name="Овал 17">
            <a:hlinkClick r:id="" action="ppaction://hlinkshowjump?jump=nextslide"/>
          </p:cNvPr>
          <p:cNvSpPr/>
          <p:nvPr/>
        </p:nvSpPr>
        <p:spPr>
          <a:xfrm>
            <a:off x="5873750" y="6194425"/>
            <a:ext cx="433388"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19" name="Овал 18"/>
          <p:cNvSpPr/>
          <p:nvPr/>
        </p:nvSpPr>
        <p:spPr>
          <a:xfrm>
            <a:off x="4441825" y="4876800"/>
            <a:ext cx="427038" cy="4032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0" name="Овал 19"/>
          <p:cNvSpPr/>
          <p:nvPr/>
        </p:nvSpPr>
        <p:spPr>
          <a:xfrm>
            <a:off x="4457700" y="4883150"/>
            <a:ext cx="427038" cy="403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 name="TextBox 1"/>
          <p:cNvSpPr txBox="1"/>
          <p:nvPr/>
        </p:nvSpPr>
        <p:spPr>
          <a:xfrm>
            <a:off x="754063" y="4918075"/>
            <a:ext cx="2084387" cy="368300"/>
          </a:xfrm>
          <a:prstGeom prst="rect">
            <a:avLst/>
          </a:prstGeom>
          <a:noFill/>
        </p:spPr>
        <p:txBody>
          <a:bodyPr wrap="none">
            <a:spAutoFit/>
          </a:bodyPr>
          <a:lstStyle/>
          <a:p>
            <a:pPr>
              <a:defRPr/>
            </a:pPr>
            <a:r>
              <a:rPr lang="uk-UA" b="1" dirty="0">
                <a:solidFill>
                  <a:srgbClr val="00B050"/>
                </a:solidFill>
                <a:effectLst>
                  <a:outerShdw blurRad="38100" dist="38100" dir="2700000" algn="tl">
                    <a:srgbClr val="000000">
                      <a:alpha val="43137"/>
                    </a:srgbClr>
                  </a:outerShdw>
                </a:effectLst>
                <a:cs typeface="Arial" pitchFamily="34" charset="0"/>
              </a:rPr>
              <a:t>Будується у 2012 р.</a:t>
            </a:r>
            <a:endParaRPr lang="ru-RU" b="1" dirty="0">
              <a:solidFill>
                <a:srgbClr val="00B050"/>
              </a:solidFill>
              <a:effectLst>
                <a:outerShdw blurRad="38100" dist="38100" dir="2700000" algn="tl">
                  <a:srgbClr val="000000">
                    <a:alpha val="43137"/>
                  </a:srgbClr>
                </a:outerShdw>
              </a:effectLst>
              <a:cs typeface="Arial" pitchFamily="34" charset="0"/>
            </a:endParaRPr>
          </a:p>
        </p:txBody>
      </p:sp>
      <p:sp>
        <p:nvSpPr>
          <p:cNvPr id="3" name="Стрелка вправо 2"/>
          <p:cNvSpPr/>
          <p:nvPr/>
        </p:nvSpPr>
        <p:spPr>
          <a:xfrm>
            <a:off x="2803525" y="5013325"/>
            <a:ext cx="1563688" cy="177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3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nodeType="afterGroup">
                            <p:stCondLst>
                              <p:cond delay="1800"/>
                            </p:stCondLst>
                            <p:childTnLst>
                              <p:par>
                                <p:cTn id="17" presetID="53" presetClass="entr" presetSubtype="16" fill="hold" grpId="0" nodeType="after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2600"/>
                            </p:stCondLst>
                            <p:childTnLst>
                              <p:par>
                                <p:cTn id="23" presetID="53" presetClass="entr" presetSubtype="16" fill="hold" grpId="0" nodeType="afterEffect">
                                  <p:stCondLst>
                                    <p:cond delay="3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nodeType="afterGroup">
                            <p:stCondLst>
                              <p:cond delay="3400"/>
                            </p:stCondLst>
                            <p:childTnLst>
                              <p:par>
                                <p:cTn id="29" presetID="53" presetClass="entr" presetSubtype="16" fill="hold" grpId="0" nodeType="after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4200"/>
                            </p:stCondLst>
                            <p:childTnLst>
                              <p:par>
                                <p:cTn id="35" presetID="53" presetClass="entr" presetSubtype="16" fill="hold" grpId="0" nodeType="afterEffect">
                                  <p:stCondLst>
                                    <p:cond delay="3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nodeType="afterGroup">
                            <p:stCondLst>
                              <p:cond delay="5000"/>
                            </p:stCondLst>
                            <p:childTnLst>
                              <p:par>
                                <p:cTn id="41" presetID="53" presetClass="entr" presetSubtype="16" fill="hold" grpId="0" nodeType="afterEffect">
                                  <p:stCondLst>
                                    <p:cond delay="3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nodeType="afterGroup">
                            <p:stCondLst>
                              <p:cond delay="5800"/>
                            </p:stCondLst>
                            <p:childTnLst>
                              <p:par>
                                <p:cTn id="47" presetID="53" presetClass="entr" presetSubtype="16" fill="hold" grpId="0" nodeType="afterEffect">
                                  <p:stCondLst>
                                    <p:cond delay="3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nodeType="afterGroup">
                            <p:stCondLst>
                              <p:cond delay="6600"/>
                            </p:stCondLst>
                            <p:childTnLst>
                              <p:par>
                                <p:cTn id="53" presetID="53" presetClass="entr" presetSubtype="16" fill="hold" grpId="0" nodeType="afterEffect">
                                  <p:stCondLst>
                                    <p:cond delay="3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nodeType="afterGroup">
                            <p:stCondLst>
                              <p:cond delay="7400"/>
                            </p:stCondLst>
                            <p:childTnLst>
                              <p:par>
                                <p:cTn id="59" presetID="1" presetClass="entr" presetSubtype="0" fill="hold" grpId="0" nodeType="afterEffect">
                                  <p:stCondLst>
                                    <p:cond delay="30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30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par>
                          <p:cTn id="65" fill="hold" nodeType="afterGroup">
                            <p:stCondLst>
                              <p:cond delay="7700"/>
                            </p:stCondLst>
                            <p:childTnLst>
                              <p:par>
                                <p:cTn id="66" presetID="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nodeType="afterGroup">
                            <p:stCondLst>
                              <p:cond delay="7700"/>
                            </p:stCondLst>
                            <p:childTnLst>
                              <p:par>
                                <p:cTn id="69" presetID="53" presetClass="entr" presetSubtype="16" repeatCount="indefinite" fill="hold" grpId="0" nodeType="afterEffect">
                                  <p:stCondLst>
                                    <p:cond delay="150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88913"/>
            <a:ext cx="878681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6627" name="Заголовок 1"/>
          <p:cNvSpPr>
            <a:spLocks noGrp="1"/>
          </p:cNvSpPr>
          <p:nvPr>
            <p:ph type="title"/>
          </p:nvPr>
        </p:nvSpPr>
        <p:spPr/>
        <p:txBody>
          <a:bodyPr/>
          <a:lstStyle/>
          <a:p>
            <a:endParaRPr lang="uk-UA" smtClean="0"/>
          </a:p>
        </p:txBody>
      </p:sp>
      <p:sp>
        <p:nvSpPr>
          <p:cNvPr id="26628" name="Объект 2"/>
          <p:cNvSpPr>
            <a:spLocks noGrp="1"/>
          </p:cNvSpPr>
          <p:nvPr>
            <p:ph idx="1"/>
          </p:nvPr>
        </p:nvSpPr>
        <p:spPr/>
        <p:txBody>
          <a:bodyPr/>
          <a:lstStyle/>
          <a:p>
            <a:endParaRPr lang="uk-UA" smtClean="0"/>
          </a:p>
        </p:txBody>
      </p:sp>
      <p:sp>
        <p:nvSpPr>
          <p:cNvPr id="18" name="Овал 17">
            <a:hlinkClick r:id="" action="ppaction://hlinkshowjump?jump=nextslide"/>
          </p:cNvPr>
          <p:cNvSpPr/>
          <p:nvPr/>
        </p:nvSpPr>
        <p:spPr>
          <a:xfrm>
            <a:off x="4479925" y="1365250"/>
            <a:ext cx="433388" cy="433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8" name="Text Box 4"/>
          <p:cNvSpPr txBox="1">
            <a:spLocks noChangeArrowheads="1"/>
          </p:cNvSpPr>
          <p:nvPr/>
        </p:nvSpPr>
        <p:spPr bwMode="auto">
          <a:xfrm>
            <a:off x="-12700" y="269875"/>
            <a:ext cx="4649788" cy="4503738"/>
          </a:xfrm>
          <a:prstGeom prst="rect">
            <a:avLst/>
          </a:prstGeom>
          <a:solidFill>
            <a:schemeClr val="bg1">
              <a:alpha val="60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Kiev</a:t>
            </a:r>
          </a:p>
          <a:p>
            <a:pPr>
              <a:defRPr/>
            </a:pPr>
            <a:r>
              <a:rPr lang="en-US" sz="1200" b="1" dirty="0">
                <a:latin typeface="Times New Roman" pitchFamily="18" charset="0"/>
                <a:cs typeface="Arial" pitchFamily="34" charset="0"/>
              </a:rPr>
              <a:t>BITP</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err="1">
                <a:latin typeface="Times New Roman" pitchFamily="18" charset="0"/>
                <a:cs typeface="Arial" pitchFamily="34" charset="0"/>
              </a:rPr>
              <a:t>Bogolyubov</a:t>
            </a:r>
            <a:r>
              <a:rPr lang="en-US" sz="1200" b="1" dirty="0">
                <a:latin typeface="Times New Roman" pitchFamily="18" charset="0"/>
                <a:cs typeface="Arial" pitchFamily="34" charset="0"/>
              </a:rPr>
              <a:t> Institute for Theoretical Physics</a:t>
            </a:r>
            <a:r>
              <a:rPr lang="uk-UA" sz="1200" b="1" dirty="0">
                <a:latin typeface="Times New Roman" pitchFamily="18" charset="0"/>
                <a:cs typeface="Arial" pitchFamily="34" charset="0"/>
              </a:rPr>
              <a:t> </a:t>
            </a:r>
            <a:endParaRPr lang="en-US" sz="1200" b="1" dirty="0">
              <a:latin typeface="Times New Roman" pitchFamily="18" charset="0"/>
              <a:cs typeface="Arial" pitchFamily="34" charset="0"/>
            </a:endParaRPr>
          </a:p>
          <a:p>
            <a:pPr>
              <a:defRPr/>
            </a:pPr>
            <a:r>
              <a:rPr lang="en-US" sz="1200" b="1" dirty="0" err="1">
                <a:latin typeface="Times New Roman" pitchFamily="18" charset="0"/>
                <a:cs typeface="Arial" pitchFamily="34" charset="0"/>
              </a:rPr>
              <a:t>AliEnCluster</a:t>
            </a:r>
            <a:r>
              <a:rPr lang="uk-UA" sz="1200" b="1" dirty="0">
                <a:latin typeface="Times New Roman" pitchFamily="18" charset="0"/>
                <a:cs typeface="Arial" pitchFamily="34" charset="0"/>
              </a:rPr>
              <a:t>,</a:t>
            </a:r>
            <a:r>
              <a:rPr lang="en-US" sz="1200" b="1" dirty="0">
                <a:latin typeface="Times New Roman" pitchFamily="18" charset="0"/>
                <a:cs typeface="Arial" pitchFamily="34" charset="0"/>
              </a:rPr>
              <a:t>  </a:t>
            </a:r>
            <a:r>
              <a:rPr lang="en-US" sz="1200" b="1" dirty="0" err="1">
                <a:latin typeface="Times New Roman" pitchFamily="18" charset="0"/>
                <a:cs typeface="Arial" pitchFamily="34" charset="0"/>
              </a:rPr>
              <a:t>Bogolyubov</a:t>
            </a:r>
            <a:r>
              <a:rPr lang="en-US" sz="1200" b="1" dirty="0">
                <a:latin typeface="Times New Roman" pitchFamily="18" charset="0"/>
                <a:cs typeface="Arial" pitchFamily="34" charset="0"/>
              </a:rPr>
              <a:t> Institute for Theoretical Physics</a:t>
            </a:r>
            <a:r>
              <a:rPr lang="uk-UA" sz="1200" b="1" dirty="0">
                <a:latin typeface="Times New Roman" pitchFamily="18" charset="0"/>
                <a:cs typeface="Arial" pitchFamily="34" charset="0"/>
              </a:rPr>
              <a:t> </a:t>
            </a:r>
          </a:p>
          <a:p>
            <a:pPr>
              <a:defRPr/>
            </a:pPr>
            <a:r>
              <a:rPr lang="en-US" sz="1200" b="1" dirty="0">
                <a:latin typeface="Times New Roman" pitchFamily="18" charset="0"/>
                <a:cs typeface="Arial" pitchFamily="34" charset="0"/>
              </a:rPr>
              <a:t>CHIMERA</a:t>
            </a:r>
            <a:r>
              <a:rPr lang="uk-UA" sz="1200" b="1" dirty="0">
                <a:latin typeface="Times New Roman" pitchFamily="18" charset="0"/>
                <a:cs typeface="Arial" pitchFamily="34" charset="0"/>
              </a:rPr>
              <a:t>,</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NSC</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medical and bio-technical problems</a:t>
            </a:r>
            <a:r>
              <a:rPr lang="ru-RU" sz="1200" b="1" dirty="0">
                <a:latin typeface="Times New Roman" pitchFamily="18" charset="0"/>
                <a:cs typeface="Times New Roman" pitchFamily="18" charset="0"/>
              </a:rPr>
              <a:t> </a:t>
            </a:r>
            <a:endParaRPr lang="uk-UA" sz="1200" b="1" dirty="0">
              <a:latin typeface="Times New Roman" pitchFamily="18" charset="0"/>
              <a:cs typeface="Times New Roman" pitchFamily="18" charset="0"/>
            </a:endParaRPr>
          </a:p>
          <a:p>
            <a:pPr>
              <a:defRPr/>
            </a:pPr>
            <a:r>
              <a:rPr lang="en-US" sz="1200" b="1" dirty="0">
                <a:latin typeface="Times New Roman" pitchFamily="18" charset="0"/>
                <a:cs typeface="Arial" pitchFamily="34" charset="0"/>
              </a:rPr>
              <a:t>ICYB,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Institute of Cybernetics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IFBG</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Institute of Food Biology and Genomics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a:t>
            </a:r>
            <a:r>
              <a:rPr lang="uk-UA" sz="1200" b="1" dirty="0">
                <a:latin typeface="Times New Roman" pitchFamily="18" charset="0"/>
                <a:cs typeface="Arial" pitchFamily="34" charset="0"/>
              </a:rPr>
              <a:t>м</a:t>
            </a:r>
            <a:r>
              <a:rPr lang="en-US" sz="1200" b="1" dirty="0" err="1">
                <a:latin typeface="Times New Roman" pitchFamily="18" charset="0"/>
                <a:cs typeface="Arial" pitchFamily="34" charset="0"/>
              </a:rPr>
              <a:t>ag</a:t>
            </a:r>
            <a:r>
              <a:rPr lang="uk-UA" sz="1200" b="1" dirty="0">
                <a:latin typeface="Times New Roman" pitchFamily="18" charset="0"/>
                <a:cs typeface="Arial" pitchFamily="34" charset="0"/>
              </a:rPr>
              <a:t>,</a:t>
            </a:r>
            <a:r>
              <a:rPr lang="en-US" sz="1200" b="1" dirty="0">
                <a:latin typeface="Times New Roman" pitchFamily="18" charset="0"/>
                <a:cs typeface="Arial" pitchFamily="34" charset="0"/>
              </a:rPr>
              <a:t>                 Institute of Magnetism </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IMATH            Institute of Mathematics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IMBG</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Institute of Molecular Biology and Genetics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IMP,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Institute of Metal Physics</a:t>
            </a:r>
            <a:endParaRPr lang="uk-UA" sz="1200" b="1" dirty="0">
              <a:latin typeface="Times New Roman" pitchFamily="18" charset="0"/>
              <a:cs typeface="Arial" pitchFamily="34" charset="0"/>
            </a:endParaRPr>
          </a:p>
          <a:p>
            <a:pPr>
              <a:defRPr/>
            </a:pPr>
            <a:r>
              <a:rPr lang="en-US" sz="1200" b="1" dirty="0" err="1">
                <a:latin typeface="Times New Roman" pitchFamily="18" charset="0"/>
                <a:cs typeface="Arial" pitchFamily="34" charset="0"/>
              </a:rPr>
              <a:t>Inparcom</a:t>
            </a:r>
            <a:r>
              <a:rPr lang="en-US" sz="1200" b="1" dirty="0">
                <a:latin typeface="Times New Roman" pitchFamily="18" charset="0"/>
                <a:cs typeface="Arial" pitchFamily="34" charset="0"/>
              </a:rPr>
              <a:t>,        Industrial plant “</a:t>
            </a:r>
            <a:r>
              <a:rPr lang="en-US" sz="1200" b="1" dirty="0" err="1">
                <a:latin typeface="Times New Roman" pitchFamily="18" charset="0"/>
                <a:cs typeface="Arial" pitchFamily="34" charset="0"/>
              </a:rPr>
              <a:t>Electronmash</a:t>
            </a:r>
            <a:r>
              <a:rPr lang="en-US" sz="1200" b="1" dirty="0">
                <a:latin typeface="Times New Roman" pitchFamily="18" charset="0"/>
                <a:cs typeface="Arial" pitchFamily="34" charset="0"/>
              </a:rPr>
              <a:t>” </a:t>
            </a:r>
          </a:p>
          <a:p>
            <a:pPr>
              <a:defRPr/>
            </a:pPr>
            <a:r>
              <a:rPr lang="en-US" sz="1200" b="1" dirty="0">
                <a:latin typeface="Times New Roman" pitchFamily="18" charset="0"/>
                <a:cs typeface="Arial" pitchFamily="34" charset="0"/>
              </a:rPr>
              <a:t>IOP,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Institute of Physics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IPM,                 Institute for Problems of Material Sciences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IPMMS,</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Institute of Mathematical Machine &amp;System </a:t>
            </a:r>
          </a:p>
          <a:p>
            <a:pPr>
              <a:defRPr/>
            </a:pPr>
            <a:r>
              <a:rPr lang="en-US" sz="1200" b="1" dirty="0">
                <a:latin typeface="Times New Roman" pitchFamily="18" charset="0"/>
                <a:cs typeface="Arial" pitchFamily="34" charset="0"/>
              </a:rPr>
              <a:t>                          Problems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ISOFTS,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Institute of Software Systems</a:t>
            </a:r>
          </a:p>
          <a:p>
            <a:pPr>
              <a:defRPr/>
            </a:pPr>
            <a:r>
              <a:rPr lang="en-US" sz="1200" b="1" dirty="0">
                <a:latin typeface="Times New Roman" pitchFamily="18" charset="0"/>
                <a:cs typeface="Arial" pitchFamily="34" charset="0"/>
              </a:rPr>
              <a:t>ISP </a:t>
            </a:r>
            <a:r>
              <a:rPr lang="uk-UA" sz="1200" b="1" dirty="0">
                <a:latin typeface="Times New Roman" pitchFamily="18" charset="0"/>
                <a:cs typeface="Arial" pitchFamily="34" charset="0"/>
              </a:rPr>
              <a:t>,</a:t>
            </a:r>
            <a:r>
              <a:rPr lang="en-US" sz="1200" b="1" dirty="0">
                <a:latin typeface="Times New Roman" pitchFamily="18" charset="0"/>
                <a:cs typeface="Arial" pitchFamily="34" charset="0"/>
              </a:rPr>
              <a:t>                  Institute of Semiconductor Physics</a:t>
            </a:r>
          </a:p>
          <a:p>
            <a:pPr>
              <a:defRPr/>
            </a:pPr>
            <a:r>
              <a:rPr lang="en-US" sz="1200" b="1" dirty="0">
                <a:latin typeface="Times New Roman" pitchFamily="18" charset="0"/>
                <a:cs typeface="Arial" pitchFamily="34" charset="0"/>
              </a:rPr>
              <a:t>KNU,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Kiev National University</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KPI,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Kiev Polytechnic Institute</a:t>
            </a:r>
            <a:endParaRPr lang="uk-UA" sz="1200" b="1" dirty="0">
              <a:latin typeface="Times New Roman" pitchFamily="18" charset="0"/>
              <a:cs typeface="Arial" pitchFamily="34" charset="0"/>
            </a:endParaRPr>
          </a:p>
          <a:p>
            <a:pPr>
              <a:defRPr/>
            </a:pPr>
            <a:r>
              <a:rPr lang="uk-UA" sz="1200" b="1" dirty="0">
                <a:latin typeface="Times New Roman" pitchFamily="18" charset="0"/>
                <a:cs typeface="Arial" pitchFamily="34" charset="0"/>
              </a:rPr>
              <a:t>КМА,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Kiev-</a:t>
            </a:r>
            <a:r>
              <a:rPr lang="en-US" sz="1200" b="1" dirty="0" err="1">
                <a:latin typeface="Times New Roman" pitchFamily="18" charset="0"/>
                <a:cs typeface="Arial" pitchFamily="34" charset="0"/>
              </a:rPr>
              <a:t>Mohyla</a:t>
            </a:r>
            <a:r>
              <a:rPr lang="en-US" sz="1200" b="1" dirty="0">
                <a:latin typeface="Times New Roman" pitchFamily="18" charset="0"/>
                <a:cs typeface="Arial" pitchFamily="34" charset="0"/>
              </a:rPr>
              <a:t> Academy</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MAO,     </a:t>
            </a:r>
            <a:r>
              <a:rPr lang="ru-RU" sz="1200" b="1" dirty="0">
                <a:latin typeface="Times New Roman" pitchFamily="18" charset="0"/>
                <a:cs typeface="Arial" pitchFamily="34" charset="0"/>
              </a:rPr>
              <a:t>   </a:t>
            </a:r>
            <a:r>
              <a:rPr lang="en-US" sz="1200" b="1" dirty="0">
                <a:latin typeface="Times New Roman" pitchFamily="18" charset="0"/>
                <a:cs typeface="Arial" pitchFamily="34" charset="0"/>
              </a:rPr>
              <a:t>       Main Astronomic Observatory </a:t>
            </a:r>
          </a:p>
          <a:p>
            <a:pPr>
              <a:defRPr/>
            </a:pPr>
            <a:r>
              <a:rPr lang="en-US" sz="1200" b="1" dirty="0">
                <a:latin typeface="Times New Roman" pitchFamily="18" charset="0"/>
                <a:cs typeface="Arial" pitchFamily="34" charset="0"/>
              </a:rPr>
              <a:t>SRI</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Space Research Institute</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PIMEE</a:t>
            </a:r>
            <a:r>
              <a:rPr lang="uk-UA" sz="1200" b="1" dirty="0">
                <a:latin typeface="Times New Roman" pitchFamily="18" charset="0"/>
                <a:cs typeface="Arial" pitchFamily="34" charset="0"/>
              </a:rPr>
              <a:t>,</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ro-RO" sz="1200" b="1" dirty="0">
                <a:latin typeface="Times New Roman" pitchFamily="18" charset="0"/>
                <a:cs typeface="Arial" pitchFamily="34" charset="0"/>
              </a:rPr>
              <a:t>Pukhov Institute for Modelling in Energy </a:t>
            </a:r>
            <a:endParaRPr lang="en-US"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                          </a:t>
            </a:r>
            <a:r>
              <a:rPr lang="ro-RO" sz="1200" b="1" dirty="0">
                <a:latin typeface="Times New Roman" pitchFamily="18" charset="0"/>
                <a:cs typeface="Arial" pitchFamily="34" charset="0"/>
              </a:rPr>
              <a:t>Engineering</a:t>
            </a:r>
            <a:endParaRPr lang="uk-UA" sz="1200" b="1" dirty="0">
              <a:latin typeface="Times New Roman" pitchFamily="18" charset="0"/>
              <a:cs typeface="Arial" pitchFamily="34" charset="0"/>
            </a:endParaRPr>
          </a:p>
          <a:p>
            <a:pPr>
              <a:defRPr/>
            </a:pPr>
            <a:endParaRPr lang="ru-RU" sz="1200" b="1" dirty="0">
              <a:cs typeface="Arial" pitchFamily="34" charset="0"/>
            </a:endParaRPr>
          </a:p>
        </p:txBody>
      </p:sp>
      <p:sp>
        <p:nvSpPr>
          <p:cNvPr id="10" name="Text Box 10"/>
          <p:cNvSpPr txBox="1">
            <a:spLocks noChangeArrowheads="1"/>
          </p:cNvSpPr>
          <p:nvPr/>
        </p:nvSpPr>
        <p:spPr bwMode="auto">
          <a:xfrm>
            <a:off x="4637088" y="260350"/>
            <a:ext cx="4500562" cy="544513"/>
          </a:xfrm>
          <a:prstGeom prst="rect">
            <a:avLst/>
          </a:prstGeom>
          <a:solidFill>
            <a:schemeClr val="bg1">
              <a:alpha val="70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Sumy</a:t>
            </a:r>
          </a:p>
          <a:p>
            <a:pPr>
              <a:defRPr/>
            </a:pPr>
            <a:r>
              <a:rPr lang="en-US" sz="1200" b="1" dirty="0">
                <a:latin typeface="Times New Roman" pitchFamily="18" charset="0"/>
                <a:cs typeface="Arial" pitchFamily="34" charset="0"/>
              </a:rPr>
              <a:t>IAP,        Institute  of Applied Physics</a:t>
            </a:r>
            <a:endParaRPr lang="ru-RU" sz="1200" b="1" dirty="0">
              <a:cs typeface="Arial" pitchFamily="34" charset="0"/>
            </a:endParaRPr>
          </a:p>
        </p:txBody>
      </p:sp>
      <p:sp>
        <p:nvSpPr>
          <p:cNvPr id="9" name="Text Box 7"/>
          <p:cNvSpPr txBox="1">
            <a:spLocks noChangeArrowheads="1"/>
          </p:cNvSpPr>
          <p:nvPr/>
        </p:nvSpPr>
        <p:spPr bwMode="auto">
          <a:xfrm>
            <a:off x="4646613" y="865188"/>
            <a:ext cx="4500562" cy="1441450"/>
          </a:xfrm>
          <a:prstGeom prst="rect">
            <a:avLst/>
          </a:prstGeom>
          <a:solidFill>
            <a:schemeClr val="bg1">
              <a:alpha val="64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Kharkov</a:t>
            </a:r>
          </a:p>
          <a:p>
            <a:pPr>
              <a:defRPr/>
            </a:pPr>
            <a:r>
              <a:rPr lang="en-US" sz="1200" b="1" dirty="0">
                <a:latin typeface="Times New Roman" pitchFamily="18" charset="0"/>
                <a:cs typeface="Arial" pitchFamily="34" charset="0"/>
              </a:rPr>
              <a:t>KIPT,     Kharkov Institute </a:t>
            </a:r>
            <a:r>
              <a:rPr lang="en-US" sz="1200" b="1" dirty="0" err="1">
                <a:latin typeface="Times New Roman" pitchFamily="18" charset="0"/>
                <a:cs typeface="Arial" pitchFamily="34" charset="0"/>
              </a:rPr>
              <a:t>og</a:t>
            </a:r>
            <a:r>
              <a:rPr lang="en-US" sz="1200" b="1" dirty="0">
                <a:latin typeface="Times New Roman" pitchFamily="18" charset="0"/>
                <a:cs typeface="Arial" pitchFamily="34" charset="0"/>
              </a:rPr>
              <a:t> Physics and Technology</a:t>
            </a:r>
          </a:p>
          <a:p>
            <a:pPr>
              <a:defRPr/>
            </a:pPr>
            <a:r>
              <a:rPr lang="en-US" sz="1200" b="1" dirty="0">
                <a:latin typeface="Times New Roman" pitchFamily="18" charset="0"/>
                <a:cs typeface="Arial" pitchFamily="34" charset="0"/>
              </a:rPr>
              <a:t>ILTPE,   Institute of Low Temperature Physics and Engineering</a:t>
            </a:r>
          </a:p>
          <a:p>
            <a:pPr>
              <a:defRPr/>
            </a:pPr>
            <a:r>
              <a:rPr lang="en-US" sz="1200" b="1" dirty="0">
                <a:solidFill>
                  <a:schemeClr val="tx2">
                    <a:lumMod val="60000"/>
                    <a:lumOff val="40000"/>
                  </a:schemeClr>
                </a:solidFill>
                <a:latin typeface="Times New Roman" pitchFamily="18" charset="0"/>
                <a:cs typeface="Arial" pitchFamily="34" charset="0"/>
              </a:rPr>
              <a:t>IPP,         Institute of Plasma Physics at KIPT</a:t>
            </a:r>
            <a:endParaRPr lang="uk-UA" sz="1200" b="1" dirty="0">
              <a:solidFill>
                <a:schemeClr val="tx2">
                  <a:lumMod val="60000"/>
                  <a:lumOff val="40000"/>
                </a:schemeClr>
              </a:solidFill>
              <a:latin typeface="Times New Roman" pitchFamily="18" charset="0"/>
              <a:cs typeface="Arial" pitchFamily="34" charset="0"/>
            </a:endParaRPr>
          </a:p>
          <a:p>
            <a:pPr>
              <a:defRPr/>
            </a:pPr>
            <a:r>
              <a:rPr lang="en-US" sz="1200" b="1" dirty="0">
                <a:latin typeface="Times New Roman" pitchFamily="18" charset="0"/>
                <a:cs typeface="Arial" pitchFamily="34" charset="0"/>
              </a:rPr>
              <a:t>ISMA</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Institute of Scintillation Materials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RIAN</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en-US" sz="1200" b="1" dirty="0" err="1">
                <a:latin typeface="Times New Roman" pitchFamily="18" charset="0"/>
                <a:cs typeface="Arial" pitchFamily="34" charset="0"/>
              </a:rPr>
              <a:t>Radioastronomy</a:t>
            </a:r>
            <a:r>
              <a:rPr lang="en-US" sz="1200" b="1" dirty="0">
                <a:latin typeface="Times New Roman" pitchFamily="18" charset="0"/>
                <a:cs typeface="Arial" pitchFamily="34" charset="0"/>
              </a:rPr>
              <a:t> Institute</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IRE</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Institute of </a:t>
            </a:r>
            <a:r>
              <a:rPr lang="en-US" sz="1200" b="1" dirty="0" err="1">
                <a:latin typeface="Times New Roman" pitchFamily="18" charset="0"/>
                <a:cs typeface="Arial" pitchFamily="34" charset="0"/>
              </a:rPr>
              <a:t>Radiophysics</a:t>
            </a:r>
            <a:r>
              <a:rPr lang="en-US" sz="1200" b="1" dirty="0">
                <a:latin typeface="Times New Roman" pitchFamily="18" charset="0"/>
                <a:cs typeface="Arial" pitchFamily="34" charset="0"/>
              </a:rPr>
              <a:t> and electronics</a:t>
            </a:r>
          </a:p>
          <a:p>
            <a:pPr>
              <a:defRPr/>
            </a:pPr>
            <a:endParaRPr lang="ru-RU" sz="1200" b="1" dirty="0">
              <a:cs typeface="Arial" pitchFamily="34" charset="0"/>
            </a:endParaRPr>
          </a:p>
        </p:txBody>
      </p:sp>
      <p:sp>
        <p:nvSpPr>
          <p:cNvPr id="11" name="Text Box 20"/>
          <p:cNvSpPr txBox="1">
            <a:spLocks noChangeArrowheads="1"/>
          </p:cNvSpPr>
          <p:nvPr/>
        </p:nvSpPr>
        <p:spPr bwMode="auto">
          <a:xfrm>
            <a:off x="4660900" y="2360613"/>
            <a:ext cx="4500563" cy="636587"/>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Dnepropetrovsk</a:t>
            </a:r>
          </a:p>
          <a:p>
            <a:pPr>
              <a:defRPr/>
            </a:pPr>
            <a:r>
              <a:rPr lang="en-US" sz="1200" b="1" dirty="0">
                <a:latin typeface="Times New Roman" pitchFamily="18" charset="0"/>
                <a:cs typeface="Arial" pitchFamily="34" charset="0"/>
              </a:rPr>
              <a:t>IGTM,     Institute of Geotechnical Mechanics </a:t>
            </a:r>
            <a:endParaRPr lang="ru-RU" sz="1200" b="1" dirty="0">
              <a:cs typeface="Arial" pitchFamily="34" charset="0"/>
            </a:endParaRPr>
          </a:p>
        </p:txBody>
      </p:sp>
      <p:sp>
        <p:nvSpPr>
          <p:cNvPr id="12" name="Text Box 13"/>
          <p:cNvSpPr txBox="1">
            <a:spLocks noChangeArrowheads="1"/>
          </p:cNvSpPr>
          <p:nvPr/>
        </p:nvSpPr>
        <p:spPr bwMode="auto">
          <a:xfrm>
            <a:off x="4660900" y="3049588"/>
            <a:ext cx="4476750" cy="669925"/>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Donetsk</a:t>
            </a:r>
            <a:endParaRPr lang="uk-UA" sz="1400" b="1" dirty="0">
              <a:solidFill>
                <a:schemeClr val="accent6">
                  <a:lumMod val="75000"/>
                </a:schemeClr>
              </a:solidFill>
              <a:latin typeface="Arial Black" pitchFamily="34" charset="0"/>
              <a:cs typeface="Arial" pitchFamily="34" charset="0"/>
            </a:endParaRPr>
          </a:p>
          <a:p>
            <a:pPr>
              <a:defRPr/>
            </a:pPr>
            <a:r>
              <a:rPr lang="en-US" sz="1200" b="1" dirty="0" err="1">
                <a:latin typeface="Times New Roman" pitchFamily="18" charset="0"/>
                <a:cs typeface="Arial" pitchFamily="34" charset="0"/>
              </a:rPr>
              <a:t>DonPhTI</a:t>
            </a:r>
            <a:r>
              <a:rPr lang="en-US" sz="1200" b="1" dirty="0">
                <a:latin typeface="Times New Roman" pitchFamily="18" charset="0"/>
                <a:cs typeface="Arial" pitchFamily="34" charset="0"/>
              </a:rPr>
              <a:t>, Donetsk Institute for Physics and Engineering</a:t>
            </a:r>
            <a:endParaRPr lang="ru-RU" sz="1200" b="1" dirty="0">
              <a:cs typeface="Arial" pitchFamily="34" charset="0"/>
            </a:endParaRPr>
          </a:p>
        </p:txBody>
      </p:sp>
      <p:sp>
        <p:nvSpPr>
          <p:cNvPr id="13" name="Text Box 20"/>
          <p:cNvSpPr txBox="1">
            <a:spLocks noChangeArrowheads="1"/>
          </p:cNvSpPr>
          <p:nvPr/>
        </p:nvSpPr>
        <p:spPr bwMode="auto">
          <a:xfrm>
            <a:off x="4672013" y="3789363"/>
            <a:ext cx="4476750" cy="719137"/>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err="1">
                <a:solidFill>
                  <a:schemeClr val="accent6">
                    <a:lumMod val="75000"/>
                  </a:schemeClr>
                </a:solidFill>
                <a:latin typeface="Arial Black" pitchFamily="34" charset="0"/>
                <a:cs typeface="Arial" pitchFamily="34" charset="0"/>
              </a:rPr>
              <a:t>Simpheropol</a:t>
            </a:r>
            <a:endParaRPr lang="uk-UA" sz="1400" b="1" dirty="0">
              <a:solidFill>
                <a:schemeClr val="accent6">
                  <a:lumMod val="75000"/>
                </a:schemeClr>
              </a:solidFill>
              <a:latin typeface="Arial Black" pitchFamily="34" charset="0"/>
              <a:cs typeface="Arial" pitchFamily="34" charset="0"/>
            </a:endParaRPr>
          </a:p>
          <a:p>
            <a:pPr>
              <a:defRPr/>
            </a:pPr>
            <a:r>
              <a:rPr lang="uk-UA" sz="1200" b="1" dirty="0">
                <a:latin typeface="Times New Roman" pitchFamily="18" charset="0"/>
                <a:cs typeface="Arial" pitchFamily="34" charset="0"/>
              </a:rPr>
              <a:t>ТНЕІ</a:t>
            </a:r>
            <a:r>
              <a:rPr lang="en-US" sz="1200" b="1" dirty="0">
                <a:latin typeface="Times New Roman" pitchFamily="18" charset="0"/>
                <a:cs typeface="Arial" pitchFamily="34" charset="0"/>
              </a:rPr>
              <a:t>,        </a:t>
            </a:r>
            <a:r>
              <a:rPr lang="en-US" sz="1200" b="1" dirty="0" err="1">
                <a:latin typeface="Times New Roman" pitchFamily="18" charset="0"/>
                <a:cs typeface="Arial" pitchFamily="34" charset="0"/>
              </a:rPr>
              <a:t>Tavrida</a:t>
            </a:r>
            <a:r>
              <a:rPr lang="en-US" sz="1200" b="1" dirty="0">
                <a:latin typeface="Times New Roman" pitchFamily="18" charset="0"/>
                <a:cs typeface="Arial" pitchFamily="34" charset="0"/>
              </a:rPr>
              <a:t> Humanities-Ecological Institute</a:t>
            </a:r>
            <a:endParaRPr lang="ru-RU" sz="1200" b="1" dirty="0">
              <a:cs typeface="Arial" pitchFamily="34" charset="0"/>
            </a:endParaRPr>
          </a:p>
        </p:txBody>
      </p:sp>
      <p:sp>
        <p:nvSpPr>
          <p:cNvPr id="14" name="Text Box 20"/>
          <p:cNvSpPr txBox="1">
            <a:spLocks noChangeArrowheads="1"/>
          </p:cNvSpPr>
          <p:nvPr/>
        </p:nvSpPr>
        <p:spPr bwMode="auto">
          <a:xfrm>
            <a:off x="4683125" y="4600575"/>
            <a:ext cx="4454525" cy="676275"/>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a:solidFill>
                  <a:schemeClr val="accent6">
                    <a:lumMod val="75000"/>
                  </a:schemeClr>
                </a:solidFill>
                <a:latin typeface="Arial Black" pitchFamily="34" charset="0"/>
                <a:cs typeface="Arial" pitchFamily="34" charset="0"/>
              </a:rPr>
              <a:t>Sebastopol</a:t>
            </a:r>
            <a:endParaRPr lang="uk-UA" sz="1400" b="1" dirty="0">
              <a:solidFill>
                <a:schemeClr val="accent6">
                  <a:lumMod val="75000"/>
                </a:schemeClr>
              </a:solidFill>
              <a:latin typeface="Arial Black" pitchFamily="34" charset="0"/>
              <a:cs typeface="Arial" pitchFamily="34" charset="0"/>
            </a:endParaRPr>
          </a:p>
          <a:p>
            <a:pPr>
              <a:defRPr/>
            </a:pPr>
            <a:r>
              <a:rPr lang="uk-UA" sz="1200" b="1" dirty="0">
                <a:latin typeface="Times New Roman" pitchFamily="18" charset="0"/>
                <a:cs typeface="Arial" pitchFamily="34" charset="0"/>
              </a:rPr>
              <a:t>М</a:t>
            </a:r>
            <a:r>
              <a:rPr lang="en-US" sz="1200" b="1" dirty="0">
                <a:latin typeface="Times New Roman" pitchFamily="18" charset="0"/>
                <a:cs typeface="Arial" pitchFamily="34" charset="0"/>
              </a:rPr>
              <a:t>H</a:t>
            </a:r>
            <a:r>
              <a:rPr lang="uk-UA" sz="1200" b="1" dirty="0">
                <a:latin typeface="Times New Roman" pitchFamily="18" charset="0"/>
                <a:cs typeface="Arial" pitchFamily="34" charset="0"/>
              </a:rPr>
              <a:t>І</a:t>
            </a:r>
            <a:r>
              <a:rPr lang="en-US" sz="1200" b="1" dirty="0">
                <a:latin typeface="Times New Roman" pitchFamily="18" charset="0"/>
                <a:cs typeface="Arial" pitchFamily="34" charset="0"/>
              </a:rPr>
              <a:t>,         Marine </a:t>
            </a:r>
            <a:r>
              <a:rPr lang="en-US" sz="1200" b="1" dirty="0" err="1">
                <a:latin typeface="Times New Roman" pitchFamily="18" charset="0"/>
                <a:cs typeface="Arial" pitchFamily="34" charset="0"/>
              </a:rPr>
              <a:t>Hydrophysics</a:t>
            </a:r>
            <a:r>
              <a:rPr lang="en-US" sz="1200" b="1" dirty="0">
                <a:latin typeface="Times New Roman" pitchFamily="18" charset="0"/>
                <a:cs typeface="Arial" pitchFamily="34" charset="0"/>
              </a:rPr>
              <a:t> Institute</a:t>
            </a:r>
            <a:endParaRPr lang="ru-RU" sz="1200" b="1" dirty="0">
              <a:cs typeface="Arial" pitchFamily="34" charset="0"/>
            </a:endParaRPr>
          </a:p>
        </p:txBody>
      </p:sp>
      <p:sp>
        <p:nvSpPr>
          <p:cNvPr id="15" name="Text Box 24"/>
          <p:cNvSpPr txBox="1">
            <a:spLocks noChangeArrowheads="1"/>
          </p:cNvSpPr>
          <p:nvPr/>
        </p:nvSpPr>
        <p:spPr bwMode="auto">
          <a:xfrm>
            <a:off x="-4763" y="4826000"/>
            <a:ext cx="4646613" cy="474663"/>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err="1">
                <a:solidFill>
                  <a:schemeClr val="accent6">
                    <a:lumMod val="75000"/>
                  </a:schemeClr>
                </a:solidFill>
                <a:latin typeface="Arial Black" pitchFamily="34" charset="0"/>
                <a:cs typeface="Arial" pitchFamily="34" charset="0"/>
              </a:rPr>
              <a:t>Ternopil</a:t>
            </a:r>
            <a:r>
              <a:rPr lang="en-US" sz="1200" b="1" dirty="0">
                <a:latin typeface="Times New Roman" pitchFamily="18" charset="0"/>
                <a:cs typeface="Arial" pitchFamily="34" charset="0"/>
              </a:rPr>
              <a:t> </a:t>
            </a:r>
          </a:p>
          <a:p>
            <a:pPr>
              <a:defRPr/>
            </a:pPr>
            <a:r>
              <a:rPr lang="uk-UA" sz="1200" b="1" dirty="0">
                <a:latin typeface="Times New Roman" pitchFamily="18" charset="0"/>
                <a:cs typeface="Arial" pitchFamily="34" charset="0"/>
              </a:rPr>
              <a:t>Т</a:t>
            </a:r>
            <a:r>
              <a:rPr lang="en-US" sz="1200" b="1" dirty="0">
                <a:latin typeface="Times New Roman" pitchFamily="18" charset="0"/>
                <a:cs typeface="Arial" pitchFamily="34" charset="0"/>
              </a:rPr>
              <a:t>N</a:t>
            </a:r>
            <a:r>
              <a:rPr lang="uk-UA" sz="1200" b="1" dirty="0">
                <a:latin typeface="Times New Roman" pitchFamily="18" charset="0"/>
                <a:cs typeface="Arial" pitchFamily="34" charset="0"/>
              </a:rPr>
              <a:t>Т</a:t>
            </a:r>
            <a:r>
              <a:rPr lang="en-US" sz="1200" b="1" dirty="0">
                <a:latin typeface="Times New Roman" pitchFamily="18" charset="0"/>
                <a:cs typeface="Arial" pitchFamily="34" charset="0"/>
              </a:rPr>
              <a:t>U,     </a:t>
            </a:r>
            <a:r>
              <a:rPr lang="en-US" sz="1200" b="1" dirty="0" err="1">
                <a:latin typeface="Times New Roman" pitchFamily="18" charset="0"/>
                <a:cs typeface="Arial" pitchFamily="34" charset="0"/>
              </a:rPr>
              <a:t>Ternopil</a:t>
            </a:r>
            <a:r>
              <a:rPr lang="en-US" sz="1200" b="1" dirty="0">
                <a:latin typeface="Times New Roman" pitchFamily="18" charset="0"/>
                <a:cs typeface="Arial" pitchFamily="34" charset="0"/>
              </a:rPr>
              <a:t> National Technical University</a:t>
            </a:r>
            <a:endParaRPr lang="ru-RU" sz="1200" b="1" dirty="0">
              <a:cs typeface="Arial" pitchFamily="34" charset="0"/>
            </a:endParaRPr>
          </a:p>
        </p:txBody>
      </p:sp>
      <p:sp>
        <p:nvSpPr>
          <p:cNvPr id="16" name="Text Box 24"/>
          <p:cNvSpPr txBox="1">
            <a:spLocks noChangeArrowheads="1"/>
          </p:cNvSpPr>
          <p:nvPr/>
        </p:nvSpPr>
        <p:spPr bwMode="auto">
          <a:xfrm>
            <a:off x="6350" y="5322888"/>
            <a:ext cx="4630738" cy="1030287"/>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err="1">
                <a:solidFill>
                  <a:schemeClr val="accent6">
                    <a:lumMod val="75000"/>
                  </a:schemeClr>
                </a:solidFill>
                <a:latin typeface="Arial Black" pitchFamily="34" charset="0"/>
                <a:cs typeface="Arial" pitchFamily="34" charset="0"/>
              </a:rPr>
              <a:t>Lviv</a:t>
            </a:r>
            <a:endParaRPr lang="uk-UA" sz="1400" b="1" dirty="0">
              <a:solidFill>
                <a:schemeClr val="accent6">
                  <a:lumMod val="75000"/>
                </a:schemeClr>
              </a:solidFill>
              <a:latin typeface="Arial Black" pitchFamily="34" charset="0"/>
              <a:cs typeface="Arial" pitchFamily="34" charset="0"/>
            </a:endParaRPr>
          </a:p>
          <a:p>
            <a:pPr>
              <a:defRPr/>
            </a:pPr>
            <a:r>
              <a:rPr lang="en-US" sz="1200" b="1" dirty="0">
                <a:latin typeface="Times New Roman" pitchFamily="18" charset="0"/>
                <a:cs typeface="Arial" pitchFamily="34" charset="0"/>
              </a:rPr>
              <a:t>IAPMM,         Institute of Applied Mathematical and Mechanical 	Problems</a:t>
            </a:r>
            <a:endParaRPr lang="ru-RU" sz="1200" b="1" dirty="0">
              <a:cs typeface="Arial" pitchFamily="34" charset="0"/>
            </a:endParaRPr>
          </a:p>
          <a:p>
            <a:pPr>
              <a:defRPr/>
            </a:pPr>
            <a:r>
              <a:rPr lang="en-US" sz="1200" b="1" dirty="0">
                <a:latin typeface="Times New Roman" pitchFamily="18" charset="0"/>
                <a:cs typeface="Arial" pitchFamily="34" charset="0"/>
              </a:rPr>
              <a:t>ICMP,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Institute of Condensed Matter Physics</a:t>
            </a:r>
            <a:endParaRPr lang="uk-UA" sz="1200" b="1" dirty="0">
              <a:latin typeface="Times New Roman" pitchFamily="18" charset="0"/>
              <a:cs typeface="Arial" pitchFamily="34" charset="0"/>
            </a:endParaRPr>
          </a:p>
          <a:p>
            <a:pPr>
              <a:defRPr/>
            </a:pPr>
            <a:r>
              <a:rPr lang="en-US" sz="1200" b="1" dirty="0">
                <a:latin typeface="Times New Roman" pitchFamily="18" charset="0"/>
                <a:cs typeface="Arial" pitchFamily="34" charset="0"/>
              </a:rPr>
              <a:t>PMI,                Physics and Mechanics Institute</a:t>
            </a:r>
            <a:endParaRPr lang="uk-UA" sz="1200" b="1" dirty="0">
              <a:latin typeface="Times New Roman" pitchFamily="18" charset="0"/>
              <a:cs typeface="Arial" pitchFamily="34" charset="0"/>
            </a:endParaRPr>
          </a:p>
        </p:txBody>
      </p:sp>
      <p:sp>
        <p:nvSpPr>
          <p:cNvPr id="17" name="Text Box 24"/>
          <p:cNvSpPr txBox="1">
            <a:spLocks noChangeArrowheads="1"/>
          </p:cNvSpPr>
          <p:nvPr/>
        </p:nvSpPr>
        <p:spPr bwMode="auto">
          <a:xfrm>
            <a:off x="0" y="6359525"/>
            <a:ext cx="4637088" cy="474663"/>
          </a:xfrm>
          <a:prstGeom prst="rect">
            <a:avLst/>
          </a:prstGeom>
          <a:solidFill>
            <a:schemeClr val="bg1">
              <a:alpha val="65000"/>
            </a:schemeClr>
          </a:solidFill>
          <a:ln w="28575" algn="in">
            <a:solidFill>
              <a:srgbClr val="0070C0"/>
            </a:solidFill>
            <a:miter lim="800000"/>
            <a:headEnd/>
            <a:tailEnd/>
          </a:ln>
        </p:spPr>
        <p:txBody>
          <a:bodyPr/>
          <a:lstStyle/>
          <a:p>
            <a:pPr algn="ctr">
              <a:defRPr/>
            </a:pPr>
            <a:r>
              <a:rPr lang="en-US" sz="1400" b="1" dirty="0" err="1">
                <a:solidFill>
                  <a:schemeClr val="accent6">
                    <a:lumMod val="75000"/>
                  </a:schemeClr>
                </a:solidFill>
                <a:latin typeface="Arial Black" pitchFamily="34" charset="0"/>
                <a:cs typeface="Arial" pitchFamily="34" charset="0"/>
              </a:rPr>
              <a:t>Uzhgorod</a:t>
            </a:r>
            <a:endParaRPr lang="uk-UA" sz="1400" b="1" dirty="0">
              <a:solidFill>
                <a:schemeClr val="accent6">
                  <a:lumMod val="75000"/>
                </a:schemeClr>
              </a:solidFill>
              <a:latin typeface="Arial Black" pitchFamily="34" charset="0"/>
              <a:cs typeface="Arial" pitchFamily="34" charset="0"/>
            </a:endParaRPr>
          </a:p>
          <a:p>
            <a:pPr>
              <a:defRPr/>
            </a:pPr>
            <a:r>
              <a:rPr lang="en-US" sz="1200" b="1" dirty="0">
                <a:latin typeface="Times New Roman" pitchFamily="18" charset="0"/>
                <a:cs typeface="Arial" pitchFamily="34" charset="0"/>
              </a:rPr>
              <a:t>I</a:t>
            </a:r>
            <a:r>
              <a:rPr lang="uk-UA" sz="1200" b="1" dirty="0">
                <a:latin typeface="Times New Roman" pitchFamily="18" charset="0"/>
                <a:cs typeface="Arial" pitchFamily="34" charset="0"/>
              </a:rPr>
              <a:t>Е</a:t>
            </a:r>
            <a:r>
              <a:rPr lang="en-US" sz="1200" b="1" dirty="0">
                <a:latin typeface="Times New Roman" pitchFamily="18" charset="0"/>
                <a:cs typeface="Arial" pitchFamily="34" charset="0"/>
              </a:rPr>
              <a:t>P,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        </a:t>
            </a:r>
            <a:r>
              <a:rPr lang="uk-UA" sz="1200" b="1" dirty="0">
                <a:latin typeface="Times New Roman" pitchFamily="18" charset="0"/>
                <a:cs typeface="Arial" pitchFamily="34" charset="0"/>
              </a:rPr>
              <a:t> </a:t>
            </a:r>
            <a:r>
              <a:rPr lang="en-US" sz="1200" b="1" dirty="0">
                <a:latin typeface="Times New Roman" pitchFamily="18" charset="0"/>
                <a:cs typeface="Arial" pitchFamily="34" charset="0"/>
              </a:rPr>
              <a:t>Institute of Electron Physics</a:t>
            </a:r>
            <a:endParaRPr lang="ru-RU" sz="1200" b="1" dirty="0">
              <a:cs typeface="Arial" pitchFamily="34" charset="0"/>
            </a:endParaRPr>
          </a:p>
        </p:txBody>
      </p:sp>
      <p:sp>
        <p:nvSpPr>
          <p:cNvPr id="20" name="Овал 19">
            <a:hlinkClick r:id="" action="ppaction://hlinkshowjump?jump=nextslide"/>
          </p:cNvPr>
          <p:cNvSpPr/>
          <p:nvPr/>
        </p:nvSpPr>
        <p:spPr>
          <a:xfrm>
            <a:off x="4479925" y="1365250"/>
            <a:ext cx="433388" cy="433388"/>
          </a:xfrm>
          <a:prstGeom prst="ellipse">
            <a:avLst/>
          </a:prstGeom>
          <a:noFill/>
          <a:ln>
            <a:solidFill>
              <a:srgbClr val="FF0000">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1" name="Овал 20">
            <a:hlinkClick r:id="" action="ppaction://hlinkshowjump?jump=nextslide"/>
          </p:cNvPr>
          <p:cNvSpPr/>
          <p:nvPr/>
        </p:nvSpPr>
        <p:spPr>
          <a:xfrm>
            <a:off x="1835150" y="1798638"/>
            <a:ext cx="433388" cy="431800"/>
          </a:xfrm>
          <a:prstGeom prst="ellipse">
            <a:avLst/>
          </a:prstGeom>
          <a:noFill/>
          <a:ln>
            <a:solidFill>
              <a:srgbClr val="FF0000">
                <a:alpha val="1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2" name="Овал 21">
            <a:hlinkClick r:id="" action="ppaction://hlinkshowjump?jump=nextslide"/>
          </p:cNvPr>
          <p:cNvSpPr/>
          <p:nvPr/>
        </p:nvSpPr>
        <p:spPr>
          <a:xfrm>
            <a:off x="1087438" y="2565400"/>
            <a:ext cx="431800" cy="431800"/>
          </a:xfrm>
          <a:prstGeom prst="ellipse">
            <a:avLst/>
          </a:prstGeom>
          <a:noFill/>
          <a:ln>
            <a:solidFill>
              <a:srgbClr val="FF0000">
                <a:alpha val="1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5" name="Овал 24">
            <a:hlinkClick r:id="" action="ppaction://hlinkshowjump?jump=nextslide"/>
          </p:cNvPr>
          <p:cNvSpPr/>
          <p:nvPr/>
        </p:nvSpPr>
        <p:spPr>
          <a:xfrm>
            <a:off x="6707188" y="1614488"/>
            <a:ext cx="431800" cy="431800"/>
          </a:xfrm>
          <a:prstGeom prst="ellipse">
            <a:avLst/>
          </a:prstGeom>
          <a:noFill/>
          <a:ln>
            <a:solidFill>
              <a:srgbClr val="FF000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3" name="Овал 22">
            <a:hlinkClick r:id="" action="ppaction://hlinkshowjump?jump=nextslide"/>
          </p:cNvPr>
          <p:cNvSpPr/>
          <p:nvPr/>
        </p:nvSpPr>
        <p:spPr>
          <a:xfrm>
            <a:off x="2484438" y="2090738"/>
            <a:ext cx="431800" cy="431800"/>
          </a:xfrm>
          <a:prstGeom prst="ellipse">
            <a:avLst/>
          </a:prstGeom>
          <a:noFill/>
          <a:ln>
            <a:solidFill>
              <a:srgbClr val="FF0000">
                <a:alpha val="1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4" name="Овал 23">
            <a:hlinkClick r:id="" action="ppaction://hlinkshowjump?jump=nextslide"/>
          </p:cNvPr>
          <p:cNvSpPr/>
          <p:nvPr/>
        </p:nvSpPr>
        <p:spPr>
          <a:xfrm>
            <a:off x="6127750" y="981075"/>
            <a:ext cx="431800" cy="431800"/>
          </a:xfrm>
          <a:prstGeom prst="ellipse">
            <a:avLst/>
          </a:prstGeom>
          <a:noFill/>
          <a:ln>
            <a:solidFill>
              <a:srgbClr val="FF000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6" name="Овал 25">
            <a:hlinkClick r:id="" action="ppaction://hlinkshowjump?jump=nextslide"/>
          </p:cNvPr>
          <p:cNvSpPr/>
          <p:nvPr/>
        </p:nvSpPr>
        <p:spPr>
          <a:xfrm>
            <a:off x="7553325" y="2952750"/>
            <a:ext cx="431800" cy="431800"/>
          </a:xfrm>
          <a:prstGeom prst="ellipse">
            <a:avLst/>
          </a:prstGeom>
          <a:noFill/>
          <a:ln>
            <a:solidFill>
              <a:srgbClr val="FF000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7" name="Овал 26">
            <a:hlinkClick r:id="" action="ppaction://hlinkshowjump?jump=nextslide"/>
          </p:cNvPr>
          <p:cNvSpPr/>
          <p:nvPr/>
        </p:nvSpPr>
        <p:spPr>
          <a:xfrm>
            <a:off x="6299200" y="2673350"/>
            <a:ext cx="431800" cy="431800"/>
          </a:xfrm>
          <a:prstGeom prst="ellipse">
            <a:avLst/>
          </a:prstGeom>
          <a:noFill/>
          <a:ln>
            <a:solidFill>
              <a:srgbClr val="FF0000">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8" name="Овал 27">
            <a:hlinkClick r:id="" action="ppaction://hlinkshowjump?jump=nextslide"/>
          </p:cNvPr>
          <p:cNvSpPr/>
          <p:nvPr/>
        </p:nvSpPr>
        <p:spPr>
          <a:xfrm>
            <a:off x="6142038" y="5156200"/>
            <a:ext cx="431800" cy="431800"/>
          </a:xfrm>
          <a:prstGeom prst="ellipse">
            <a:avLst/>
          </a:prstGeom>
          <a:noFill/>
          <a:ln>
            <a:solidFill>
              <a:srgbClr val="FF00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9" name="Овал 28">
            <a:hlinkClick r:id="" action="ppaction://hlinkshowjump?jump=nextslide"/>
          </p:cNvPr>
          <p:cNvSpPr/>
          <p:nvPr/>
        </p:nvSpPr>
        <p:spPr>
          <a:xfrm>
            <a:off x="5930900" y="5545138"/>
            <a:ext cx="433388" cy="433387"/>
          </a:xfrm>
          <a:prstGeom prst="ellipse">
            <a:avLst/>
          </a:prstGeom>
          <a:noFill/>
          <a:ln>
            <a:solidFill>
              <a:srgbClr val="FF00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p>
        </p:txBody>
      </p:sp>
      <p:sp>
        <p:nvSpPr>
          <p:cNvPr id="26650" name="TextBox 3"/>
          <p:cNvSpPr txBox="1">
            <a:spLocks noChangeArrowheads="1"/>
          </p:cNvSpPr>
          <p:nvPr/>
        </p:nvSpPr>
        <p:spPr bwMode="auto">
          <a:xfrm>
            <a:off x="300038" y="-66675"/>
            <a:ext cx="218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uk-UA" sz="2000" b="1">
                <a:solidFill>
                  <a:srgbClr val="0070C0"/>
                </a:solidFill>
              </a:rPr>
              <a:t>Грід-кластери УНГ</a:t>
            </a:r>
            <a:endParaRPr lang="ru-RU" sz="20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3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 fill="hold"/>
                                        <p:tgtEl>
                                          <p:spTgt spid="10"/>
                                        </p:tgtEl>
                                        <p:attrNameLst>
                                          <p:attrName>ppt_w</p:attrName>
                                        </p:attrNameLst>
                                      </p:cBhvr>
                                      <p:tavLst>
                                        <p:tav tm="0">
                                          <p:val>
                                            <p:fltVal val="0"/>
                                          </p:val>
                                        </p:tav>
                                        <p:tav tm="100000">
                                          <p:val>
                                            <p:strVal val="#ppt_w"/>
                                          </p:val>
                                        </p:tav>
                                      </p:tavLst>
                                    </p:anim>
                                    <p:anim calcmode="lin" valueType="num">
                                      <p:cBhvr>
                                        <p:cTn id="14" dur="300" fill="hold"/>
                                        <p:tgtEl>
                                          <p:spTgt spid="10"/>
                                        </p:tgtEl>
                                        <p:attrNameLst>
                                          <p:attrName>ppt_h</p:attrName>
                                        </p:attrNameLst>
                                      </p:cBhvr>
                                      <p:tavLst>
                                        <p:tav tm="0">
                                          <p:val>
                                            <p:fltVal val="0"/>
                                          </p:val>
                                        </p:tav>
                                        <p:tav tm="100000">
                                          <p:val>
                                            <p:strVal val="#ppt_h"/>
                                          </p:val>
                                        </p:tav>
                                      </p:tavLst>
                                    </p:anim>
                                    <p:animEffect transition="in" filter="fade">
                                      <p:cBhvr>
                                        <p:cTn id="15" dur="300"/>
                                        <p:tgtEl>
                                          <p:spTgt spid="10"/>
                                        </p:tgtEl>
                                      </p:cBhvr>
                                    </p:animEffect>
                                  </p:childTnLst>
                                </p:cTn>
                              </p:par>
                            </p:childTnLst>
                          </p:cTn>
                        </p:par>
                        <p:par>
                          <p:cTn id="16" fill="hold" nodeType="afterGroup">
                            <p:stCondLst>
                              <p:cond delay="2100"/>
                            </p:stCondLst>
                            <p:childTnLst>
                              <p:par>
                                <p:cTn id="17" presetID="53" presetClass="entr" presetSubtype="16"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Effect transition="in" filter="fade">
                                      <p:cBhvr>
                                        <p:cTn id="21" dur="300"/>
                                        <p:tgtEl>
                                          <p:spTgt spid="9"/>
                                        </p:tgtEl>
                                      </p:cBhvr>
                                    </p:animEffect>
                                  </p:childTnLst>
                                </p:cTn>
                              </p:par>
                            </p:childTnLst>
                          </p:cTn>
                        </p:par>
                        <p:par>
                          <p:cTn id="22" fill="hold" nodeType="afterGroup">
                            <p:stCondLst>
                              <p:cond delay="2700"/>
                            </p:stCondLst>
                            <p:childTnLst>
                              <p:par>
                                <p:cTn id="23" presetID="53" presetClass="entr" presetSubtype="16" fill="hold" grpId="0" nodeType="after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childTnLst>
                          </p:cTn>
                        </p:par>
                        <p:par>
                          <p:cTn id="28" fill="hold" nodeType="afterGroup">
                            <p:stCondLst>
                              <p:cond delay="3300"/>
                            </p:stCondLst>
                            <p:childTnLst>
                              <p:par>
                                <p:cTn id="29" presetID="53" presetClass="entr" presetSubtype="16" fill="hold" grpId="0" nodeType="after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childTnLst>
                          </p:cTn>
                        </p:par>
                        <p:par>
                          <p:cTn id="34" fill="hold" nodeType="afterGroup">
                            <p:stCondLst>
                              <p:cond delay="3900"/>
                            </p:stCondLst>
                            <p:childTnLst>
                              <p:par>
                                <p:cTn id="35" presetID="53" presetClass="entr" presetSubtype="16" fill="hold" grpId="0" nodeType="afterEffect">
                                  <p:stCondLst>
                                    <p:cond delay="3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300" fill="hold"/>
                                        <p:tgtEl>
                                          <p:spTgt spid="13"/>
                                        </p:tgtEl>
                                        <p:attrNameLst>
                                          <p:attrName>ppt_w</p:attrName>
                                        </p:attrNameLst>
                                      </p:cBhvr>
                                      <p:tavLst>
                                        <p:tav tm="0">
                                          <p:val>
                                            <p:fltVal val="0"/>
                                          </p:val>
                                        </p:tav>
                                        <p:tav tm="100000">
                                          <p:val>
                                            <p:strVal val="#ppt_w"/>
                                          </p:val>
                                        </p:tav>
                                      </p:tavLst>
                                    </p:anim>
                                    <p:anim calcmode="lin" valueType="num">
                                      <p:cBhvr>
                                        <p:cTn id="38" dur="300" fill="hold"/>
                                        <p:tgtEl>
                                          <p:spTgt spid="13"/>
                                        </p:tgtEl>
                                        <p:attrNameLst>
                                          <p:attrName>ppt_h</p:attrName>
                                        </p:attrNameLst>
                                      </p:cBhvr>
                                      <p:tavLst>
                                        <p:tav tm="0">
                                          <p:val>
                                            <p:fltVal val="0"/>
                                          </p:val>
                                        </p:tav>
                                        <p:tav tm="100000">
                                          <p:val>
                                            <p:strVal val="#ppt_h"/>
                                          </p:val>
                                        </p:tav>
                                      </p:tavLst>
                                    </p:anim>
                                    <p:animEffect transition="in" filter="fade">
                                      <p:cBhvr>
                                        <p:cTn id="39" dur="300"/>
                                        <p:tgtEl>
                                          <p:spTgt spid="13"/>
                                        </p:tgtEl>
                                      </p:cBhvr>
                                    </p:animEffect>
                                  </p:childTnLst>
                                </p:cTn>
                              </p:par>
                            </p:childTnLst>
                          </p:cTn>
                        </p:par>
                        <p:par>
                          <p:cTn id="40" fill="hold" nodeType="afterGroup">
                            <p:stCondLst>
                              <p:cond delay="4500"/>
                            </p:stCondLst>
                            <p:childTnLst>
                              <p:par>
                                <p:cTn id="41" presetID="53" presetClass="entr" presetSubtype="16" fill="hold" grpId="0" nodeType="afterEffect">
                                  <p:stCondLst>
                                    <p:cond delay="3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00" fill="hold"/>
                                        <p:tgtEl>
                                          <p:spTgt spid="14"/>
                                        </p:tgtEl>
                                        <p:attrNameLst>
                                          <p:attrName>ppt_w</p:attrName>
                                        </p:attrNameLst>
                                      </p:cBhvr>
                                      <p:tavLst>
                                        <p:tav tm="0">
                                          <p:val>
                                            <p:fltVal val="0"/>
                                          </p:val>
                                        </p:tav>
                                        <p:tav tm="100000">
                                          <p:val>
                                            <p:strVal val="#ppt_w"/>
                                          </p:val>
                                        </p:tav>
                                      </p:tavLst>
                                    </p:anim>
                                    <p:anim calcmode="lin" valueType="num">
                                      <p:cBhvr>
                                        <p:cTn id="44" dur="300" fill="hold"/>
                                        <p:tgtEl>
                                          <p:spTgt spid="14"/>
                                        </p:tgtEl>
                                        <p:attrNameLst>
                                          <p:attrName>ppt_h</p:attrName>
                                        </p:attrNameLst>
                                      </p:cBhvr>
                                      <p:tavLst>
                                        <p:tav tm="0">
                                          <p:val>
                                            <p:fltVal val="0"/>
                                          </p:val>
                                        </p:tav>
                                        <p:tav tm="100000">
                                          <p:val>
                                            <p:strVal val="#ppt_h"/>
                                          </p:val>
                                        </p:tav>
                                      </p:tavLst>
                                    </p:anim>
                                    <p:animEffect transition="in" filter="fade">
                                      <p:cBhvr>
                                        <p:cTn id="45" dur="300"/>
                                        <p:tgtEl>
                                          <p:spTgt spid="14"/>
                                        </p:tgtEl>
                                      </p:cBhvr>
                                    </p:animEffect>
                                  </p:childTnLst>
                                </p:cTn>
                              </p:par>
                            </p:childTnLst>
                          </p:cTn>
                        </p:par>
                        <p:par>
                          <p:cTn id="46" fill="hold" nodeType="afterGroup">
                            <p:stCondLst>
                              <p:cond delay="5100"/>
                            </p:stCondLst>
                            <p:childTnLst>
                              <p:par>
                                <p:cTn id="47" presetID="53" presetClass="entr" presetSubtype="16" fill="hold" grpId="0" nodeType="afterEffect">
                                  <p:stCondLst>
                                    <p:cond delay="3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00" fill="hold"/>
                                        <p:tgtEl>
                                          <p:spTgt spid="15"/>
                                        </p:tgtEl>
                                        <p:attrNameLst>
                                          <p:attrName>ppt_w</p:attrName>
                                        </p:attrNameLst>
                                      </p:cBhvr>
                                      <p:tavLst>
                                        <p:tav tm="0">
                                          <p:val>
                                            <p:fltVal val="0"/>
                                          </p:val>
                                        </p:tav>
                                        <p:tav tm="100000">
                                          <p:val>
                                            <p:strVal val="#ppt_w"/>
                                          </p:val>
                                        </p:tav>
                                      </p:tavLst>
                                    </p:anim>
                                    <p:anim calcmode="lin" valueType="num">
                                      <p:cBhvr>
                                        <p:cTn id="50" dur="300" fill="hold"/>
                                        <p:tgtEl>
                                          <p:spTgt spid="15"/>
                                        </p:tgtEl>
                                        <p:attrNameLst>
                                          <p:attrName>ppt_h</p:attrName>
                                        </p:attrNameLst>
                                      </p:cBhvr>
                                      <p:tavLst>
                                        <p:tav tm="0">
                                          <p:val>
                                            <p:fltVal val="0"/>
                                          </p:val>
                                        </p:tav>
                                        <p:tav tm="100000">
                                          <p:val>
                                            <p:strVal val="#ppt_h"/>
                                          </p:val>
                                        </p:tav>
                                      </p:tavLst>
                                    </p:anim>
                                    <p:animEffect transition="in" filter="fade">
                                      <p:cBhvr>
                                        <p:cTn id="51" dur="300"/>
                                        <p:tgtEl>
                                          <p:spTgt spid="15"/>
                                        </p:tgtEl>
                                      </p:cBhvr>
                                    </p:animEffect>
                                  </p:childTnLst>
                                </p:cTn>
                              </p:par>
                            </p:childTnLst>
                          </p:cTn>
                        </p:par>
                        <p:par>
                          <p:cTn id="52" fill="hold" nodeType="afterGroup">
                            <p:stCondLst>
                              <p:cond delay="5700"/>
                            </p:stCondLst>
                            <p:childTnLst>
                              <p:par>
                                <p:cTn id="53" presetID="53" presetClass="entr" presetSubtype="16" fill="hold" grpId="0" nodeType="afterEffect">
                                  <p:stCondLst>
                                    <p:cond delay="3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300" fill="hold"/>
                                        <p:tgtEl>
                                          <p:spTgt spid="16"/>
                                        </p:tgtEl>
                                        <p:attrNameLst>
                                          <p:attrName>ppt_w</p:attrName>
                                        </p:attrNameLst>
                                      </p:cBhvr>
                                      <p:tavLst>
                                        <p:tav tm="0">
                                          <p:val>
                                            <p:fltVal val="0"/>
                                          </p:val>
                                        </p:tav>
                                        <p:tav tm="100000">
                                          <p:val>
                                            <p:strVal val="#ppt_w"/>
                                          </p:val>
                                        </p:tav>
                                      </p:tavLst>
                                    </p:anim>
                                    <p:anim calcmode="lin" valueType="num">
                                      <p:cBhvr>
                                        <p:cTn id="56" dur="300" fill="hold"/>
                                        <p:tgtEl>
                                          <p:spTgt spid="16"/>
                                        </p:tgtEl>
                                        <p:attrNameLst>
                                          <p:attrName>ppt_h</p:attrName>
                                        </p:attrNameLst>
                                      </p:cBhvr>
                                      <p:tavLst>
                                        <p:tav tm="0">
                                          <p:val>
                                            <p:fltVal val="0"/>
                                          </p:val>
                                        </p:tav>
                                        <p:tav tm="100000">
                                          <p:val>
                                            <p:strVal val="#ppt_h"/>
                                          </p:val>
                                        </p:tav>
                                      </p:tavLst>
                                    </p:anim>
                                    <p:animEffect transition="in" filter="fade">
                                      <p:cBhvr>
                                        <p:cTn id="57" dur="300"/>
                                        <p:tgtEl>
                                          <p:spTgt spid="16"/>
                                        </p:tgtEl>
                                      </p:cBhvr>
                                    </p:animEffect>
                                  </p:childTnLst>
                                </p:cTn>
                              </p:par>
                            </p:childTnLst>
                          </p:cTn>
                        </p:par>
                        <p:par>
                          <p:cTn id="58" fill="hold" nodeType="afterGroup">
                            <p:stCondLst>
                              <p:cond delay="6300"/>
                            </p:stCondLst>
                            <p:childTnLst>
                              <p:par>
                                <p:cTn id="59" presetID="53" presetClass="entr" presetSubtype="16" fill="hold" grpId="0" nodeType="afterEffect">
                                  <p:stCondLst>
                                    <p:cond delay="300"/>
                                  </p:stCondLst>
                                  <p:childTnLst>
                                    <p:set>
                                      <p:cBhvr>
                                        <p:cTn id="60" dur="1" fill="hold">
                                          <p:stCondLst>
                                            <p:cond delay="0"/>
                                          </p:stCondLst>
                                        </p:cTn>
                                        <p:tgtEl>
                                          <p:spTgt spid="17"/>
                                        </p:tgtEl>
                                        <p:attrNameLst>
                                          <p:attrName>style.visibility</p:attrName>
                                        </p:attrNameLst>
                                      </p:cBhvr>
                                      <p:to>
                                        <p:strVal val="visible"/>
                                      </p:to>
                                    </p:set>
                                    <p:anim calcmode="lin" valueType="num">
                                      <p:cBhvr>
                                        <p:cTn id="61" dur="300" fill="hold"/>
                                        <p:tgtEl>
                                          <p:spTgt spid="17"/>
                                        </p:tgtEl>
                                        <p:attrNameLst>
                                          <p:attrName>ppt_w</p:attrName>
                                        </p:attrNameLst>
                                      </p:cBhvr>
                                      <p:tavLst>
                                        <p:tav tm="0">
                                          <p:val>
                                            <p:fltVal val="0"/>
                                          </p:val>
                                        </p:tav>
                                        <p:tav tm="100000">
                                          <p:val>
                                            <p:strVal val="#ppt_w"/>
                                          </p:val>
                                        </p:tav>
                                      </p:tavLst>
                                    </p:anim>
                                    <p:anim calcmode="lin" valueType="num">
                                      <p:cBhvr>
                                        <p:cTn id="62" dur="300" fill="hold"/>
                                        <p:tgtEl>
                                          <p:spTgt spid="17"/>
                                        </p:tgtEl>
                                        <p:attrNameLst>
                                          <p:attrName>ppt_h</p:attrName>
                                        </p:attrNameLst>
                                      </p:cBhvr>
                                      <p:tavLst>
                                        <p:tav tm="0">
                                          <p:val>
                                            <p:fltVal val="0"/>
                                          </p:val>
                                        </p:tav>
                                        <p:tav tm="100000">
                                          <p:val>
                                            <p:strVal val="#ppt_h"/>
                                          </p:val>
                                        </p:tav>
                                      </p:tavLst>
                                    </p:anim>
                                    <p:animEffect transition="in" filter="fade">
                                      <p:cBhvr>
                                        <p:cTn id="63"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155700" y="476250"/>
            <a:ext cx="7391400" cy="487363"/>
          </a:xfrm>
        </p:spPr>
        <p:txBody>
          <a:bodyPr/>
          <a:lstStyle/>
          <a:p>
            <a:r>
              <a:rPr lang="en-US" smtClean="0"/>
              <a:t>UNG and European grid projects</a:t>
            </a:r>
            <a:endParaRPr lang="uk-UA" smtClean="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0400"/>
            <a:ext cx="9180513"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Прямая со стрелкой 22"/>
          <p:cNvCxnSpPr/>
          <p:nvPr/>
        </p:nvCxnSpPr>
        <p:spPr>
          <a:xfrm flipH="1">
            <a:off x="2700338" y="4724400"/>
            <a:ext cx="1079500" cy="161925"/>
          </a:xfrm>
          <a:prstGeom prst="straightConnector1">
            <a:avLst/>
          </a:prstGeom>
          <a:ln>
            <a:solidFill>
              <a:schemeClr val="bg1"/>
            </a:solidFill>
            <a:tailEnd type="arrow"/>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p:nvPr/>
        </p:nvCxnSpPr>
        <p:spPr>
          <a:xfrm flipH="1" flipV="1">
            <a:off x="2416175" y="3113088"/>
            <a:ext cx="1195388" cy="895350"/>
          </a:xfrm>
          <a:prstGeom prst="straightConnector1">
            <a:avLst/>
          </a:prstGeom>
          <a:ln>
            <a:solidFill>
              <a:schemeClr val="bg1"/>
            </a:solidFill>
            <a:tailEnd type="arrow"/>
          </a:ln>
        </p:spPr>
        <p:style>
          <a:lnRef idx="3">
            <a:schemeClr val="accent5"/>
          </a:lnRef>
          <a:fillRef idx="0">
            <a:schemeClr val="accent5"/>
          </a:fillRef>
          <a:effectRef idx="2">
            <a:schemeClr val="accent5"/>
          </a:effectRef>
          <a:fontRef idx="minor">
            <a:schemeClr val="tx1"/>
          </a:fontRef>
        </p:style>
      </p:cxnSp>
      <p:cxnSp>
        <p:nvCxnSpPr>
          <p:cNvPr id="25" name="Прямая со стрелкой 24"/>
          <p:cNvCxnSpPr>
            <a:endCxn id="37" idx="4"/>
          </p:cNvCxnSpPr>
          <p:nvPr/>
        </p:nvCxnSpPr>
        <p:spPr>
          <a:xfrm flipH="1" flipV="1">
            <a:off x="4021138" y="2322513"/>
            <a:ext cx="538162" cy="1547812"/>
          </a:xfrm>
          <a:prstGeom prst="straightConnector1">
            <a:avLst/>
          </a:prstGeom>
          <a:ln>
            <a:solidFill>
              <a:srgbClr val="00B0F0"/>
            </a:solidFill>
            <a:tailEnd type="arrow"/>
          </a:ln>
        </p:spPr>
        <p:style>
          <a:lnRef idx="3">
            <a:schemeClr val="accent5"/>
          </a:lnRef>
          <a:fillRef idx="0">
            <a:schemeClr val="accent5"/>
          </a:fillRef>
          <a:effectRef idx="2">
            <a:schemeClr val="accent5"/>
          </a:effectRef>
          <a:fontRef idx="minor">
            <a:schemeClr val="tx1"/>
          </a:fontRef>
        </p:style>
      </p:cxnSp>
      <p:cxnSp>
        <p:nvCxnSpPr>
          <p:cNvPr id="26" name="Прямая со стрелкой 25"/>
          <p:cNvCxnSpPr/>
          <p:nvPr/>
        </p:nvCxnSpPr>
        <p:spPr>
          <a:xfrm flipV="1">
            <a:off x="5243513" y="2882900"/>
            <a:ext cx="1903412" cy="1079500"/>
          </a:xfrm>
          <a:prstGeom prst="straightConnector1">
            <a:avLst/>
          </a:prstGeom>
          <a:ln>
            <a:solidFill>
              <a:schemeClr val="bg1"/>
            </a:solidFill>
            <a:tailEnd type="arrow"/>
          </a:ln>
        </p:spPr>
        <p:style>
          <a:lnRef idx="3">
            <a:schemeClr val="accent5"/>
          </a:lnRef>
          <a:fillRef idx="0">
            <a:schemeClr val="accent5"/>
          </a:fillRef>
          <a:effectRef idx="2">
            <a:schemeClr val="accent5"/>
          </a:effectRef>
          <a:fontRef idx="minor">
            <a:schemeClr val="tx1"/>
          </a:fontRef>
        </p:style>
      </p:cxnSp>
      <p:cxnSp>
        <p:nvCxnSpPr>
          <p:cNvPr id="27" name="Прямая со стрелкой 26"/>
          <p:cNvCxnSpPr/>
          <p:nvPr/>
        </p:nvCxnSpPr>
        <p:spPr>
          <a:xfrm>
            <a:off x="5867400" y="4724400"/>
            <a:ext cx="1008063" cy="190500"/>
          </a:xfrm>
          <a:prstGeom prst="straightConnector1">
            <a:avLst/>
          </a:prstGeom>
          <a:ln>
            <a:solidFill>
              <a:schemeClr val="bg1"/>
            </a:solidFill>
            <a:tailEnd type="arrow"/>
          </a:ln>
        </p:spPr>
        <p:style>
          <a:lnRef idx="3">
            <a:schemeClr val="accent5"/>
          </a:lnRef>
          <a:fillRef idx="0">
            <a:schemeClr val="accent5"/>
          </a:fillRef>
          <a:effectRef idx="2">
            <a:schemeClr val="accent5"/>
          </a:effectRef>
          <a:fontRef idx="minor">
            <a:schemeClr val="tx1"/>
          </a:fontRef>
        </p:style>
      </p:cxnSp>
      <p:sp>
        <p:nvSpPr>
          <p:cNvPr id="28" name="Овал 27"/>
          <p:cNvSpPr/>
          <p:nvPr/>
        </p:nvSpPr>
        <p:spPr>
          <a:xfrm>
            <a:off x="2416175" y="3286125"/>
            <a:ext cx="1195388" cy="428625"/>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rPr>
              <a:t>2006</a:t>
            </a:r>
            <a:endParaRPr lang="ru-RU" dirty="0"/>
          </a:p>
        </p:txBody>
      </p:sp>
      <p:sp>
        <p:nvSpPr>
          <p:cNvPr id="29" name="Овал 28"/>
          <p:cNvSpPr/>
          <p:nvPr/>
        </p:nvSpPr>
        <p:spPr>
          <a:xfrm>
            <a:off x="5243513" y="3143250"/>
            <a:ext cx="2065337" cy="571500"/>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rPr>
              <a:t>2007</a:t>
            </a:r>
            <a:r>
              <a:rPr lang="en-US" dirty="0">
                <a:solidFill>
                  <a:srgbClr val="FF0000"/>
                </a:solidFill>
              </a:rPr>
              <a:t>-2012</a:t>
            </a:r>
            <a:endParaRPr lang="ru-RU" dirty="0"/>
          </a:p>
        </p:txBody>
      </p:sp>
      <p:sp>
        <p:nvSpPr>
          <p:cNvPr id="30" name="Овал 29"/>
          <p:cNvSpPr/>
          <p:nvPr/>
        </p:nvSpPr>
        <p:spPr>
          <a:xfrm>
            <a:off x="5651500" y="4813300"/>
            <a:ext cx="1106488" cy="428625"/>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rPr>
              <a:t>20</a:t>
            </a:r>
            <a:r>
              <a:rPr lang="en-US" dirty="0">
                <a:solidFill>
                  <a:srgbClr val="FF0000"/>
                </a:solidFill>
              </a:rPr>
              <a:t>12</a:t>
            </a:r>
            <a:endParaRPr lang="ru-RU" dirty="0"/>
          </a:p>
        </p:txBody>
      </p:sp>
      <p:pic>
        <p:nvPicPr>
          <p:cNvPr id="31" name="Picture 2"/>
          <p:cNvPicPr>
            <a:picLocks noChangeAspect="1" noChangeArrowheads="1"/>
          </p:cNvPicPr>
          <p:nvPr/>
        </p:nvPicPr>
        <p:blipFill>
          <a:blip r:embed="rId3" cstate="print">
            <a:extLst/>
          </a:blip>
          <a:srcRect/>
          <a:stretch>
            <a:fillRect/>
          </a:stretch>
        </p:blipFill>
        <p:spPr bwMode="auto">
          <a:xfrm>
            <a:off x="3034844" y="3762122"/>
            <a:ext cx="3067811" cy="1084516"/>
          </a:xfrm>
          <a:prstGeom prst="rect">
            <a:avLst/>
          </a:prstGeom>
          <a:ln>
            <a:noFill/>
          </a:ln>
          <a:effectLst>
            <a:softEdge rad="112500"/>
          </a:effectLst>
        </p:spPr>
      </p:pic>
      <p:sp>
        <p:nvSpPr>
          <p:cNvPr id="32" name="Овал 31"/>
          <p:cNvSpPr/>
          <p:nvPr/>
        </p:nvSpPr>
        <p:spPr>
          <a:xfrm>
            <a:off x="3687763" y="2928938"/>
            <a:ext cx="1100137" cy="428625"/>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FF0000"/>
                </a:solidFill>
              </a:rPr>
              <a:t>2007</a:t>
            </a:r>
            <a:endParaRPr lang="ru-RU" dirty="0"/>
          </a:p>
        </p:txBody>
      </p:sp>
      <p:sp>
        <p:nvSpPr>
          <p:cNvPr id="33" name="Oval 24"/>
          <p:cNvSpPr>
            <a:spLocks noChangeArrowheads="1"/>
          </p:cNvSpPr>
          <p:nvPr/>
        </p:nvSpPr>
        <p:spPr bwMode="auto">
          <a:xfrm>
            <a:off x="5486400" y="978257"/>
            <a:ext cx="3322320" cy="1904286"/>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buFont typeface="Wingdings" pitchFamily="2" charset="2"/>
              <a:buNone/>
              <a:defRPr/>
            </a:pPr>
            <a:r>
              <a:rPr lang="en-US" sz="1600" b="1" kern="0" dirty="0">
                <a:solidFill>
                  <a:srgbClr val="002456">
                    <a:lumMod val="50000"/>
                    <a:lumOff val="50000"/>
                  </a:srgbClr>
                </a:solidFill>
                <a:latin typeface="+mn-lt"/>
                <a:cs typeface="+mn-cs"/>
              </a:rPr>
              <a:t>EGI</a:t>
            </a:r>
          </a:p>
          <a:p>
            <a:pPr algn="ctr" fontAlgn="auto">
              <a:spcBef>
                <a:spcPts val="0"/>
              </a:spcBef>
              <a:spcAft>
                <a:spcPts val="0"/>
              </a:spcAft>
              <a:buFont typeface="Wingdings" pitchFamily="2" charset="2"/>
              <a:buNone/>
              <a:defRPr/>
            </a:pPr>
            <a:r>
              <a:rPr lang="en-US" sz="1200" b="1" kern="0" dirty="0">
                <a:solidFill>
                  <a:srgbClr val="000000"/>
                </a:solidFill>
                <a:latin typeface="+mn-lt"/>
                <a:cs typeface="+mn-cs"/>
              </a:rPr>
              <a:t>European Grid Infrastructure</a:t>
            </a:r>
            <a:endParaRPr lang="en-US" sz="1200" b="1" u="sng" kern="0" dirty="0">
              <a:solidFill>
                <a:srgbClr val="000000"/>
              </a:solidFill>
              <a:latin typeface="+mn-lt"/>
              <a:cs typeface="+mn-cs"/>
            </a:endParaRPr>
          </a:p>
          <a:p>
            <a:pPr algn="ctr" fontAlgn="auto">
              <a:spcBef>
                <a:spcPts val="0"/>
              </a:spcBef>
              <a:spcAft>
                <a:spcPts val="0"/>
              </a:spcAft>
              <a:buFont typeface="Wingdings" pitchFamily="2" charset="2"/>
              <a:buNone/>
              <a:defRPr/>
            </a:pPr>
            <a:endParaRPr lang="en-US" sz="1200" b="1" kern="0" dirty="0">
              <a:solidFill>
                <a:srgbClr val="000000"/>
              </a:solidFill>
              <a:latin typeface="+mn-lt"/>
              <a:cs typeface="+mn-cs"/>
            </a:endParaRPr>
          </a:p>
          <a:p>
            <a:pPr algn="ctr" fontAlgn="auto">
              <a:spcBef>
                <a:spcPts val="0"/>
              </a:spcBef>
              <a:spcAft>
                <a:spcPts val="0"/>
              </a:spcAft>
              <a:buFont typeface="Wingdings" pitchFamily="2" charset="2"/>
              <a:buNone/>
              <a:defRPr/>
            </a:pPr>
            <a:r>
              <a:rPr lang="en-US" sz="1000" b="1" kern="0" dirty="0">
                <a:solidFill>
                  <a:srgbClr val="000000"/>
                </a:solidFill>
                <a:latin typeface="+mn-lt"/>
                <a:cs typeface="+mn-cs"/>
              </a:rPr>
              <a:t>Agreement for technical and operation collaboration </a:t>
            </a:r>
          </a:p>
          <a:p>
            <a:pPr algn="ctr" fontAlgn="auto">
              <a:spcBef>
                <a:spcPts val="0"/>
              </a:spcBef>
              <a:spcAft>
                <a:spcPts val="0"/>
              </a:spcAft>
              <a:buFont typeface="Wingdings" pitchFamily="2" charset="2"/>
              <a:buNone/>
              <a:defRPr/>
            </a:pPr>
            <a:r>
              <a:rPr lang="en-US" sz="1000" b="1" kern="0" dirty="0">
                <a:solidFill>
                  <a:srgbClr val="000000"/>
                </a:solidFill>
                <a:latin typeface="+mn-lt"/>
                <a:cs typeface="+mn-cs"/>
              </a:rPr>
              <a:t>is in progress</a:t>
            </a:r>
            <a:endParaRPr lang="ru-RU" sz="1000" b="1" kern="0" dirty="0">
              <a:solidFill>
                <a:srgbClr val="000000"/>
              </a:solidFill>
              <a:latin typeface="+mn-lt"/>
              <a:cs typeface="+mn-cs"/>
            </a:endParaRPr>
          </a:p>
        </p:txBody>
      </p:sp>
      <p:sp>
        <p:nvSpPr>
          <p:cNvPr id="34" name="Oval 24"/>
          <p:cNvSpPr>
            <a:spLocks noChangeArrowheads="1"/>
          </p:cNvSpPr>
          <p:nvPr/>
        </p:nvSpPr>
        <p:spPr bwMode="auto">
          <a:xfrm>
            <a:off x="6869359" y="3978518"/>
            <a:ext cx="2099138" cy="1774448"/>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buFont typeface="Wingdings" pitchFamily="2" charset="2"/>
              <a:buNone/>
              <a:defRPr/>
            </a:pPr>
            <a:r>
              <a:rPr lang="en-US" sz="1600" b="1" kern="0" dirty="0" err="1">
                <a:solidFill>
                  <a:srgbClr val="00B0F0"/>
                </a:solidFill>
                <a:latin typeface="+mn-lt"/>
                <a:cs typeface="+mn-cs"/>
              </a:rPr>
              <a:t>NorduGrid</a:t>
            </a:r>
            <a:endParaRPr lang="en-US" sz="1600" b="1" kern="0" dirty="0">
              <a:solidFill>
                <a:srgbClr val="00B0F0"/>
              </a:solidFill>
              <a:latin typeface="+mn-lt"/>
              <a:cs typeface="+mn-cs"/>
            </a:endParaRPr>
          </a:p>
          <a:p>
            <a:pPr algn="ctr" fontAlgn="auto">
              <a:spcBef>
                <a:spcPts val="0"/>
              </a:spcBef>
              <a:spcAft>
                <a:spcPts val="0"/>
              </a:spcAft>
              <a:buFont typeface="Wingdings" pitchFamily="2" charset="2"/>
              <a:buNone/>
              <a:defRPr/>
            </a:pPr>
            <a:endParaRPr lang="en-US" sz="1400" b="1" kern="0" dirty="0">
              <a:latin typeface="+mn-lt"/>
              <a:cs typeface="+mn-cs"/>
            </a:endParaRPr>
          </a:p>
          <a:p>
            <a:pPr algn="ctr" fontAlgn="auto">
              <a:spcBef>
                <a:spcPts val="0"/>
              </a:spcBef>
              <a:spcAft>
                <a:spcPts val="0"/>
              </a:spcAft>
              <a:buFont typeface="Wingdings" pitchFamily="2" charset="2"/>
              <a:buNone/>
              <a:defRPr/>
            </a:pPr>
            <a:r>
              <a:rPr lang="en-US" sz="1200" b="1" kern="0" dirty="0">
                <a:latin typeface="+mn-lt"/>
                <a:cs typeface="+mn-cs"/>
              </a:rPr>
              <a:t>Middleware</a:t>
            </a:r>
          </a:p>
          <a:p>
            <a:pPr algn="ctr" fontAlgn="auto">
              <a:spcBef>
                <a:spcPts val="0"/>
              </a:spcBef>
              <a:spcAft>
                <a:spcPts val="0"/>
              </a:spcAft>
              <a:buFont typeface="Wingdings" pitchFamily="2" charset="2"/>
              <a:buNone/>
              <a:defRPr/>
            </a:pPr>
            <a:r>
              <a:rPr lang="en-US" sz="1200" b="1" kern="0" dirty="0">
                <a:latin typeface="+mn-lt"/>
                <a:cs typeface="+mn-cs"/>
              </a:rPr>
              <a:t>Grid services</a:t>
            </a:r>
          </a:p>
          <a:p>
            <a:pPr algn="ctr" fontAlgn="auto">
              <a:spcBef>
                <a:spcPts val="0"/>
              </a:spcBef>
              <a:spcAft>
                <a:spcPts val="0"/>
              </a:spcAft>
              <a:buFont typeface="Wingdings" pitchFamily="2" charset="2"/>
              <a:buNone/>
              <a:defRPr/>
            </a:pPr>
            <a:r>
              <a:rPr lang="en-US" sz="1200" b="1" kern="0" dirty="0">
                <a:latin typeface="+mn-lt"/>
                <a:cs typeface="+mn-cs"/>
              </a:rPr>
              <a:t>User interfaces</a:t>
            </a:r>
          </a:p>
          <a:p>
            <a:pPr algn="ctr" fontAlgn="auto">
              <a:spcBef>
                <a:spcPts val="0"/>
              </a:spcBef>
              <a:spcAft>
                <a:spcPts val="0"/>
              </a:spcAft>
              <a:buFont typeface="Wingdings" pitchFamily="2" charset="2"/>
              <a:buNone/>
              <a:defRPr/>
            </a:pPr>
            <a:endParaRPr lang="ru-RU" sz="1000" b="1" kern="0" dirty="0">
              <a:latin typeface="+mn-lt"/>
              <a:cs typeface="+mn-cs"/>
            </a:endParaRPr>
          </a:p>
        </p:txBody>
      </p:sp>
      <p:sp>
        <p:nvSpPr>
          <p:cNvPr id="35" name="Oval 24"/>
          <p:cNvSpPr>
            <a:spLocks noChangeArrowheads="1"/>
          </p:cNvSpPr>
          <p:nvPr/>
        </p:nvSpPr>
        <p:spPr bwMode="auto">
          <a:xfrm>
            <a:off x="69777" y="3509962"/>
            <a:ext cx="2630015" cy="2510195"/>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defRPr/>
            </a:pPr>
            <a:r>
              <a:rPr lang="en-US" sz="1600" b="1" kern="0" dirty="0">
                <a:solidFill>
                  <a:srgbClr val="002456">
                    <a:lumMod val="50000"/>
                    <a:lumOff val="50000"/>
                  </a:srgbClr>
                </a:solidFill>
                <a:latin typeface="+mn-lt"/>
                <a:cs typeface="+mn-cs"/>
              </a:rPr>
              <a:t>RDIG</a:t>
            </a:r>
          </a:p>
          <a:p>
            <a:pPr algn="ctr" fontAlgn="auto">
              <a:spcBef>
                <a:spcPts val="0"/>
              </a:spcBef>
              <a:spcAft>
                <a:spcPts val="0"/>
              </a:spcAft>
              <a:defRPr/>
            </a:pPr>
            <a:r>
              <a:rPr lang="en-US" sz="1200" b="1" kern="0" dirty="0">
                <a:solidFill>
                  <a:srgbClr val="002456"/>
                </a:solidFill>
                <a:latin typeface="+mn-lt"/>
                <a:cs typeface="+mn-cs"/>
              </a:rPr>
              <a:t>Russian Data Intensive Grid</a:t>
            </a:r>
          </a:p>
          <a:p>
            <a:pPr algn="ctr" fontAlgn="auto">
              <a:spcBef>
                <a:spcPts val="0"/>
              </a:spcBef>
              <a:spcAft>
                <a:spcPts val="0"/>
              </a:spcAft>
              <a:defRPr/>
            </a:pPr>
            <a:endParaRPr lang="en-US" sz="1000" b="1" kern="0" dirty="0">
              <a:solidFill>
                <a:srgbClr val="002456"/>
              </a:solidFill>
              <a:latin typeface="+mn-lt"/>
              <a:cs typeface="+mn-cs"/>
            </a:endParaRPr>
          </a:p>
          <a:p>
            <a:pPr fontAlgn="auto">
              <a:spcBef>
                <a:spcPts val="0"/>
              </a:spcBef>
              <a:spcAft>
                <a:spcPts val="0"/>
              </a:spcAft>
              <a:defRPr/>
            </a:pPr>
            <a:r>
              <a:rPr lang="en-US" sz="1000" b="1" kern="0" dirty="0">
                <a:solidFill>
                  <a:srgbClr val="002456"/>
                </a:solidFill>
                <a:latin typeface="+mn-lt"/>
                <a:cs typeface="+mn-cs"/>
              </a:rPr>
              <a:t>Informal relations.</a:t>
            </a:r>
          </a:p>
          <a:p>
            <a:pPr fontAlgn="auto">
              <a:spcBef>
                <a:spcPts val="0"/>
              </a:spcBef>
              <a:spcAft>
                <a:spcPts val="0"/>
              </a:spcAft>
              <a:defRPr/>
            </a:pPr>
            <a:r>
              <a:rPr lang="en-US" sz="1000" b="1" kern="0" dirty="0">
                <a:solidFill>
                  <a:srgbClr val="002456"/>
                </a:solidFill>
                <a:latin typeface="+mn-lt"/>
                <a:cs typeface="+mn-cs"/>
              </a:rPr>
              <a:t>Advices, </a:t>
            </a:r>
          </a:p>
          <a:p>
            <a:pPr fontAlgn="auto">
              <a:spcBef>
                <a:spcPts val="0"/>
              </a:spcBef>
              <a:spcAft>
                <a:spcPts val="0"/>
              </a:spcAft>
              <a:defRPr/>
            </a:pPr>
            <a:r>
              <a:rPr lang="en-US" sz="1000" b="1" kern="0" dirty="0">
                <a:solidFill>
                  <a:srgbClr val="002456"/>
                </a:solidFill>
                <a:latin typeface="+mn-lt"/>
                <a:cs typeface="+mn-cs"/>
              </a:rPr>
              <a:t>help in formation of UNG, </a:t>
            </a:r>
          </a:p>
          <a:p>
            <a:pPr fontAlgn="auto">
              <a:spcBef>
                <a:spcPts val="0"/>
              </a:spcBef>
              <a:spcAft>
                <a:spcPts val="0"/>
              </a:spcAft>
              <a:defRPr/>
            </a:pPr>
            <a:r>
              <a:rPr lang="en-US" sz="1000" b="1" kern="0" dirty="0">
                <a:solidFill>
                  <a:srgbClr val="002456"/>
                </a:solidFill>
                <a:latin typeface="+mn-lt"/>
                <a:cs typeface="+mn-cs"/>
              </a:rPr>
              <a:t>training, seminars and conferences </a:t>
            </a:r>
            <a:endParaRPr lang="ru-RU" sz="1000" b="1" kern="0" dirty="0">
              <a:solidFill>
                <a:srgbClr val="002456"/>
              </a:solidFill>
              <a:latin typeface="+mn-lt"/>
              <a:cs typeface="+mn-cs"/>
            </a:endParaRPr>
          </a:p>
        </p:txBody>
      </p:sp>
      <p:sp>
        <p:nvSpPr>
          <p:cNvPr id="36" name="Oval 24"/>
          <p:cNvSpPr>
            <a:spLocks noChangeArrowheads="1"/>
          </p:cNvSpPr>
          <p:nvPr/>
        </p:nvSpPr>
        <p:spPr bwMode="auto">
          <a:xfrm>
            <a:off x="540098" y="1595482"/>
            <a:ext cx="2160240" cy="1709529"/>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buFont typeface="Wingdings" pitchFamily="2" charset="2"/>
              <a:buNone/>
              <a:defRPr/>
            </a:pPr>
            <a:r>
              <a:rPr lang="en-US" b="1" kern="0" dirty="0">
                <a:solidFill>
                  <a:srgbClr val="002456">
                    <a:lumMod val="50000"/>
                    <a:lumOff val="50000"/>
                  </a:srgbClr>
                </a:solidFill>
                <a:latin typeface="+mn-lt"/>
                <a:cs typeface="+mn-cs"/>
              </a:rPr>
              <a:t>WLCG</a:t>
            </a:r>
            <a:endParaRPr lang="uk-UA" b="1" kern="0" dirty="0">
              <a:solidFill>
                <a:srgbClr val="002456">
                  <a:lumMod val="50000"/>
                  <a:lumOff val="50000"/>
                </a:srgbClr>
              </a:solidFill>
              <a:latin typeface="+mn-lt"/>
              <a:cs typeface="+mn-cs"/>
            </a:endParaRPr>
          </a:p>
          <a:p>
            <a:pPr algn="ctr" fontAlgn="auto">
              <a:spcBef>
                <a:spcPts val="0"/>
              </a:spcBef>
              <a:spcAft>
                <a:spcPts val="0"/>
              </a:spcAft>
              <a:buFont typeface="Wingdings" pitchFamily="2" charset="2"/>
              <a:buNone/>
              <a:defRPr/>
            </a:pPr>
            <a:r>
              <a:rPr lang="en-US" sz="900" b="1" kern="0" dirty="0">
                <a:solidFill>
                  <a:srgbClr val="000000"/>
                </a:solidFill>
                <a:latin typeface="+mn-lt"/>
                <a:cs typeface="+mn-cs"/>
              </a:rPr>
              <a:t>Worldwide LHC Computing Grid</a:t>
            </a:r>
          </a:p>
          <a:p>
            <a:pPr algn="ctr" fontAlgn="auto">
              <a:spcBef>
                <a:spcPts val="0"/>
              </a:spcBef>
              <a:spcAft>
                <a:spcPts val="0"/>
              </a:spcAft>
              <a:buFont typeface="Wingdings" pitchFamily="2" charset="2"/>
              <a:buNone/>
              <a:defRPr/>
            </a:pPr>
            <a:endParaRPr lang="en-US" sz="900" b="1" kern="0" dirty="0">
              <a:solidFill>
                <a:srgbClr val="000000"/>
              </a:solidFill>
              <a:latin typeface="+mn-lt"/>
              <a:cs typeface="+mn-cs"/>
            </a:endParaRPr>
          </a:p>
          <a:p>
            <a:pPr algn="ctr" fontAlgn="auto">
              <a:spcBef>
                <a:spcPts val="0"/>
              </a:spcBef>
              <a:spcAft>
                <a:spcPts val="0"/>
              </a:spcAft>
              <a:defRPr/>
            </a:pPr>
            <a:r>
              <a:rPr lang="en-US" sz="900" b="1" kern="0" dirty="0">
                <a:solidFill>
                  <a:srgbClr val="002456"/>
                </a:solidFill>
                <a:latin typeface="+mn-lt"/>
                <a:cs typeface="+mn-cs"/>
              </a:rPr>
              <a:t>ALICE physics + grid</a:t>
            </a:r>
          </a:p>
          <a:p>
            <a:pPr algn="ctr" fontAlgn="auto">
              <a:spcBef>
                <a:spcPts val="0"/>
              </a:spcBef>
              <a:spcAft>
                <a:spcPts val="0"/>
              </a:spcAft>
              <a:defRPr/>
            </a:pPr>
            <a:r>
              <a:rPr lang="en-GB" sz="900" b="1" kern="0" dirty="0">
                <a:solidFill>
                  <a:srgbClr val="002456"/>
                </a:solidFill>
                <a:latin typeface="+mn-lt"/>
                <a:cs typeface="+mn-cs"/>
              </a:rPr>
              <a:t>CMS physics + grid</a:t>
            </a:r>
            <a:endParaRPr lang="ru-RU" sz="900" b="1" kern="0" dirty="0">
              <a:ln>
                <a:solidFill>
                  <a:srgbClr val="E7691F">
                    <a:lumMod val="75000"/>
                  </a:srgbClr>
                </a:solidFill>
              </a:ln>
              <a:solidFill>
                <a:srgbClr val="002456"/>
              </a:solidFill>
              <a:latin typeface="+mn-lt"/>
              <a:cs typeface="+mn-cs"/>
            </a:endParaRPr>
          </a:p>
          <a:p>
            <a:pPr algn="ctr" fontAlgn="auto">
              <a:spcBef>
                <a:spcPts val="0"/>
              </a:spcBef>
              <a:spcAft>
                <a:spcPts val="0"/>
              </a:spcAft>
              <a:buFont typeface="Wingdings" pitchFamily="2" charset="2"/>
              <a:buNone/>
              <a:defRPr/>
            </a:pPr>
            <a:endParaRPr lang="ru-RU" sz="1000" b="1" kern="0" dirty="0">
              <a:solidFill>
                <a:srgbClr val="000000"/>
              </a:solidFill>
              <a:latin typeface="+mn-lt"/>
              <a:cs typeface="+mn-cs"/>
            </a:endParaRPr>
          </a:p>
        </p:txBody>
      </p:sp>
      <p:sp>
        <p:nvSpPr>
          <p:cNvPr id="37" name="Oval 24"/>
          <p:cNvSpPr>
            <a:spLocks noChangeArrowheads="1"/>
          </p:cNvSpPr>
          <p:nvPr/>
        </p:nvSpPr>
        <p:spPr bwMode="auto">
          <a:xfrm>
            <a:off x="2555776" y="1392430"/>
            <a:ext cx="2930624" cy="930503"/>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buFont typeface="Wingdings" pitchFamily="2" charset="2"/>
              <a:buNone/>
              <a:defRPr/>
            </a:pPr>
            <a:r>
              <a:rPr lang="en-US" b="1" kern="0" dirty="0">
                <a:solidFill>
                  <a:srgbClr val="002456">
                    <a:lumMod val="50000"/>
                    <a:lumOff val="50000"/>
                  </a:srgbClr>
                </a:solidFill>
                <a:latin typeface="+mn-lt"/>
                <a:cs typeface="+mn-cs"/>
              </a:rPr>
              <a:t>EGEE</a:t>
            </a:r>
          </a:p>
          <a:p>
            <a:pPr algn="ctr" fontAlgn="auto">
              <a:spcBef>
                <a:spcPts val="0"/>
              </a:spcBef>
              <a:spcAft>
                <a:spcPts val="0"/>
              </a:spcAft>
              <a:buFont typeface="Wingdings" pitchFamily="2" charset="2"/>
              <a:buNone/>
              <a:defRPr/>
            </a:pPr>
            <a:r>
              <a:rPr lang="en-US" sz="900" b="1" kern="0" dirty="0">
                <a:solidFill>
                  <a:srgbClr val="000000"/>
                </a:solidFill>
                <a:latin typeface="+mn-lt"/>
                <a:cs typeface="+mn-cs"/>
              </a:rPr>
              <a:t>Enabling Grids for E-</a:t>
            </a:r>
            <a:r>
              <a:rPr lang="en-US" sz="900" b="1" kern="0" dirty="0" err="1">
                <a:solidFill>
                  <a:srgbClr val="000000"/>
                </a:solidFill>
                <a:latin typeface="+mn-lt"/>
                <a:cs typeface="+mn-cs"/>
              </a:rPr>
              <a:t>sciencE</a:t>
            </a:r>
            <a:endParaRPr lang="en-US" sz="900" b="1" kern="0" dirty="0">
              <a:solidFill>
                <a:srgbClr val="000000"/>
              </a:solidFill>
              <a:latin typeface="+mn-lt"/>
              <a:cs typeface="+mn-cs"/>
            </a:endParaRPr>
          </a:p>
          <a:p>
            <a:pPr algn="ctr" fontAlgn="auto">
              <a:spcBef>
                <a:spcPts val="0"/>
              </a:spcBef>
              <a:spcAft>
                <a:spcPts val="0"/>
              </a:spcAft>
              <a:buFont typeface="Wingdings" pitchFamily="2" charset="2"/>
              <a:buNone/>
              <a:defRPr/>
            </a:pPr>
            <a:endParaRPr lang="en-US" sz="1000" b="1" kern="0" dirty="0">
              <a:solidFill>
                <a:srgbClr val="000000"/>
              </a:solidFill>
              <a:latin typeface="+mn-lt"/>
              <a:cs typeface="+mn-cs"/>
            </a:endParaRPr>
          </a:p>
        </p:txBody>
      </p:sp>
      <p:sp>
        <p:nvSpPr>
          <p:cNvPr id="38" name="Oval 24"/>
          <p:cNvSpPr>
            <a:spLocks noChangeArrowheads="1"/>
          </p:cNvSpPr>
          <p:nvPr/>
        </p:nvSpPr>
        <p:spPr bwMode="auto">
          <a:xfrm>
            <a:off x="2887898" y="5092531"/>
            <a:ext cx="3599979" cy="1644610"/>
          </a:xfrm>
          <a:prstGeom prst="ellipse">
            <a:avLst/>
          </a:prstGeom>
          <a:gradFill flip="none" rotWithShape="1">
            <a:gsLst>
              <a:gs pos="0">
                <a:srgbClr val="FFFFFF"/>
              </a:gs>
              <a:gs pos="50000">
                <a:srgbClr val="002456">
                  <a:lumMod val="10000"/>
                  <a:lumOff val="90000"/>
                  <a:shade val="67500"/>
                  <a:satMod val="115000"/>
                </a:srgbClr>
              </a:gs>
              <a:gs pos="100000">
                <a:srgbClr val="002456">
                  <a:lumMod val="10000"/>
                  <a:lumOff val="90000"/>
                  <a:shade val="100000"/>
                  <a:satMod val="115000"/>
                </a:srgbClr>
              </a:gs>
            </a:gsLst>
            <a:path path="circle">
              <a:fillToRect l="50000" t="50000" r="50000" b="50000"/>
            </a:path>
            <a:tileRect/>
          </a:gradFill>
          <a:ln w="9525" algn="ctr">
            <a:noFill/>
            <a:round/>
            <a:headEnd/>
            <a:tailEnd/>
          </a:ln>
          <a:effectLst/>
          <a:scene3d>
            <a:camera prst="orthographicFront"/>
            <a:lightRig rig="twoPt" dir="t"/>
          </a:scene3d>
          <a:sp3d>
            <a:bevelT prst="slope"/>
          </a:sp3d>
        </p:spPr>
        <p:txBody>
          <a:bodyPr anchor="ctr">
            <a:spAutoFit/>
          </a:bodyPr>
          <a:lstStyle/>
          <a:p>
            <a:pPr algn="ctr" fontAlgn="auto">
              <a:spcBef>
                <a:spcPts val="0"/>
              </a:spcBef>
              <a:spcAft>
                <a:spcPts val="0"/>
              </a:spcAft>
              <a:buFont typeface="Wingdings" pitchFamily="2" charset="2"/>
              <a:buNone/>
              <a:defRPr/>
            </a:pPr>
            <a:r>
              <a:rPr lang="en-US" sz="1400" b="1" kern="0" dirty="0">
                <a:solidFill>
                  <a:srgbClr val="00B0F0"/>
                </a:solidFill>
                <a:latin typeface="+mn-lt"/>
                <a:cs typeface="+mn-cs"/>
              </a:rPr>
              <a:t>Other projects and VO</a:t>
            </a:r>
          </a:p>
          <a:p>
            <a:pPr algn="ctr" fontAlgn="auto">
              <a:spcBef>
                <a:spcPts val="0"/>
              </a:spcBef>
              <a:spcAft>
                <a:spcPts val="0"/>
              </a:spcAft>
              <a:buFont typeface="Wingdings" pitchFamily="2" charset="2"/>
              <a:buNone/>
              <a:defRPr/>
            </a:pPr>
            <a:endParaRPr lang="en-US" sz="1400" b="1" kern="0" dirty="0">
              <a:latin typeface="+mn-lt"/>
              <a:cs typeface="+mn-cs"/>
            </a:endParaRPr>
          </a:p>
          <a:p>
            <a:pPr algn="ctr" fontAlgn="auto">
              <a:spcBef>
                <a:spcPts val="0"/>
              </a:spcBef>
              <a:spcAft>
                <a:spcPts val="0"/>
              </a:spcAft>
              <a:buFont typeface="Wingdings" pitchFamily="2" charset="2"/>
              <a:buNone/>
              <a:defRPr/>
            </a:pPr>
            <a:r>
              <a:rPr lang="en-US" sz="1400" b="1" kern="0" dirty="0">
                <a:latin typeface="+mn-lt"/>
                <a:cs typeface="+mn-cs"/>
              </a:rPr>
              <a:t>Earth sciences</a:t>
            </a:r>
          </a:p>
          <a:p>
            <a:pPr algn="ctr" fontAlgn="auto">
              <a:spcBef>
                <a:spcPts val="0"/>
              </a:spcBef>
              <a:spcAft>
                <a:spcPts val="0"/>
              </a:spcAft>
              <a:buFont typeface="Wingdings" pitchFamily="2" charset="2"/>
              <a:buNone/>
              <a:defRPr/>
            </a:pPr>
            <a:r>
              <a:rPr lang="en-US" sz="1400" b="1" kern="0" dirty="0">
                <a:cs typeface="Arial" pitchFamily="34" charset="0"/>
              </a:rPr>
              <a:t>Astrophysics &amp; astronomy</a:t>
            </a:r>
          </a:p>
          <a:p>
            <a:pPr algn="ctr" fontAlgn="auto">
              <a:spcBef>
                <a:spcPts val="0"/>
              </a:spcBef>
              <a:spcAft>
                <a:spcPts val="0"/>
              </a:spcAft>
              <a:buFont typeface="Wingdings" pitchFamily="2" charset="2"/>
              <a:buNone/>
              <a:defRPr/>
            </a:pPr>
            <a:r>
              <a:rPr lang="en-US" sz="1400" b="1" kern="0" dirty="0">
                <a:cs typeface="Arial" pitchFamily="34" charset="0"/>
              </a:rPr>
              <a:t>Life sciences</a:t>
            </a:r>
            <a:endParaRPr lang="ru-RU" sz="1000" b="1" kern="0" dirty="0">
              <a:latin typeface="+mn-lt"/>
              <a:cs typeface="+mn-cs"/>
            </a:endParaRPr>
          </a:p>
        </p:txBody>
      </p:sp>
      <p:sp>
        <p:nvSpPr>
          <p:cNvPr id="27678" name="TextBox 39"/>
          <p:cNvSpPr txBox="1">
            <a:spLocks noChangeArrowheads="1"/>
          </p:cNvSpPr>
          <p:nvPr/>
        </p:nvSpPr>
        <p:spPr bwMode="auto">
          <a:xfrm>
            <a:off x="6519863" y="5822950"/>
            <a:ext cx="295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C00000"/>
                </a:solidFill>
              </a:rPr>
              <a:t>UNG is the member </a:t>
            </a:r>
          </a:p>
          <a:p>
            <a:pPr eaLnBrk="1" hangingPunct="1"/>
            <a:r>
              <a:rPr lang="en-US" b="1">
                <a:solidFill>
                  <a:srgbClr val="C00000"/>
                </a:solidFill>
              </a:rPr>
              <a:t>of NorduGrid since </a:t>
            </a:r>
          </a:p>
          <a:p>
            <a:pPr eaLnBrk="1" hangingPunct="1"/>
            <a:r>
              <a:rPr lang="en-US" b="1">
                <a:solidFill>
                  <a:srgbClr val="C00000"/>
                </a:solidFill>
              </a:rPr>
              <a:t>May 2011</a:t>
            </a:r>
            <a:endParaRPr lang="uk-UA" b="1">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Презентация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1558</TotalTime>
  <Words>2127</Words>
  <Application>Microsoft Office PowerPoint</Application>
  <PresentationFormat>Экран (4:3)</PresentationFormat>
  <Paragraphs>492</Paragraphs>
  <Slides>27</Slides>
  <Notes>15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7</vt:i4>
      </vt:variant>
      <vt:variant>
        <vt:lpstr>Заголовки слайдов</vt:lpstr>
      </vt:variant>
      <vt:variant>
        <vt:i4>27</vt:i4>
      </vt:variant>
    </vt:vector>
  </HeadingPairs>
  <TitlesOfParts>
    <vt:vector size="44" baseType="lpstr">
      <vt:lpstr>Calibri</vt:lpstr>
      <vt:lpstr>Arial</vt:lpstr>
      <vt:lpstr>SimSun</vt:lpstr>
      <vt:lpstr>MS Mincho</vt:lpstr>
      <vt:lpstr>ＭＳ Ｐゴシック</vt:lpstr>
      <vt:lpstr>Times New Roman</vt:lpstr>
      <vt:lpstr>Arial Black</vt:lpstr>
      <vt:lpstr>Wingdings</vt:lpstr>
      <vt:lpstr>Corbel</vt:lpstr>
      <vt:lpstr>Gill Sans MT</vt:lpstr>
      <vt:lpstr>Презентация2</vt:lpstr>
      <vt:lpstr>1_Презентация2</vt:lpstr>
      <vt:lpstr>1_Специальное оформление</vt:lpstr>
      <vt:lpstr>6_EG-InSPIRE</vt:lpstr>
      <vt:lpstr>2_EG-InSPIRE</vt:lpstr>
      <vt:lpstr>2_EGI-InSPIRE-Slide-Template_v4</vt:lpstr>
      <vt:lpstr>EGITheme1</vt:lpstr>
      <vt:lpstr>Український національний грід – проблеми і перспективи</vt:lpstr>
      <vt:lpstr>Презентация PowerPoint</vt:lpstr>
      <vt:lpstr>Фінансування програми</vt:lpstr>
      <vt:lpstr>Створення матеріально-технічної бази Українського академічного гріда (ресурси)</vt:lpstr>
      <vt:lpstr>Створення матеріально-технічної бази Українського академічного гріда (програмне забезпечення)</vt:lpstr>
      <vt:lpstr>Матеріально-технічна база УНГ</vt:lpstr>
      <vt:lpstr>Географія УНГ</vt:lpstr>
      <vt:lpstr>Презентация PowerPoint</vt:lpstr>
      <vt:lpstr>UNG and European grid projects</vt:lpstr>
      <vt:lpstr>European Grid Infrastructure (March 2012 and increase from Apr 2011)</vt:lpstr>
      <vt:lpstr>Ресурси УНГ (26-10-2012)</vt:lpstr>
      <vt:lpstr>Ресурси УНГ (31-10-2012)</vt:lpstr>
      <vt:lpstr>Ресурси УНГ</vt:lpstr>
      <vt:lpstr>Презентация PowerPoint</vt:lpstr>
      <vt:lpstr>Презентация PowerPoint</vt:lpstr>
      <vt:lpstr>Презентация PowerPoint</vt:lpstr>
      <vt:lpstr>Грід-інфраструктура України</vt:lpstr>
      <vt:lpstr>Структура NGI_UA  (грід-сайти)</vt:lpstr>
      <vt:lpstr>Презентация PowerPoint</vt:lpstr>
      <vt:lpstr>uagrid.org.ua</vt:lpstr>
      <vt:lpstr>Ресурси УНГ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dc:creator>
  <cp:lastModifiedBy>Andrey</cp:lastModifiedBy>
  <cp:revision>97</cp:revision>
  <dcterms:created xsi:type="dcterms:W3CDTF">2012-02-07T19:08:52Z</dcterms:created>
  <dcterms:modified xsi:type="dcterms:W3CDTF">2012-11-04T11:26:15Z</dcterms:modified>
</cp:coreProperties>
</file>