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3905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6633B-89E5-4268-A591-1955A35BFC89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FBCFA-A703-48FD-B29B-DE8265A11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6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uk-UA" smtClean="0"/>
              <a:t>Обласний координатор – економічний координатор, який формує пакети статистичних даних в області.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uk-UA" smtClean="0"/>
              <a:t>Центр збирання та обробки статистики – центр, який збирає статистику від обласних координаторів та адаптує її для роботи в системі ІАСБП.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uk-UA" smtClean="0"/>
              <a:t>Service – веб-сервіс системи ІАСБП, який організовує взаємодію між модулями системи.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uk-UA" smtClean="0"/>
              <a:t>Сервер ІАСБП – головний сервер системи ІАСБП, який виконує збір та збереження статистичних даних, їх обробку та здійснює попередню підготовку пакетів.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uk-UA" smtClean="0"/>
              <a:t>Система імітаційного моделювання – власна система імітаційного моделювання, яка працює. 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uk-UA" smtClean="0"/>
              <a:t>PowerSim Model to XML – конвертер моделі PowerSim в особистий формат опису моделі XML для подальшої обробки системою ситуаційного моделювання.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uk-UA" smtClean="0"/>
              <a:t>Конвертер Excel to SQL – наповнення бази даних статистичною інформацією з Excel файлів.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uk-UA" smtClean="0"/>
              <a:t>Сховище файлів – сховище пакетів моделей, які готові до обчислення в ГРІД або на кластері.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uk-UA" smtClean="0"/>
              <a:t>Модуль маршрутизації обчислень – модуль, який проводить попередню оцінку ваги моделі, та обирає найбільш раціональний засіб обчислення – в ГРІД або на локальному кластері.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730F38-574E-4A72-9BD6-D64C93EF14B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B7A5-B0AD-411E-B9D3-96CC44598697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09FE-DF4A-4775-A06B-FD2662B48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3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B7A5-B0AD-411E-B9D3-96CC44598697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09FE-DF4A-4775-A06B-FD2662B48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04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B7A5-B0AD-411E-B9D3-96CC44598697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09FE-DF4A-4775-A06B-FD2662B48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278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B7A5-B0AD-411E-B9D3-96CC44598697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09FE-DF4A-4775-A06B-FD2662B48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74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B7A5-B0AD-411E-B9D3-96CC44598697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09FE-DF4A-4775-A06B-FD2662B48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08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B7A5-B0AD-411E-B9D3-96CC44598697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09FE-DF4A-4775-A06B-FD2662B48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5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B7A5-B0AD-411E-B9D3-96CC44598697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09FE-DF4A-4775-A06B-FD2662B48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30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B7A5-B0AD-411E-B9D3-96CC44598697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09FE-DF4A-4775-A06B-FD2662B48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661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B7A5-B0AD-411E-B9D3-96CC44598697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09FE-DF4A-4775-A06B-FD2662B48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26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B7A5-B0AD-411E-B9D3-96CC44598697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09FE-DF4A-4775-A06B-FD2662B48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61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B7A5-B0AD-411E-B9D3-96CC44598697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09FE-DF4A-4775-A06B-FD2662B48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87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4B7A5-B0AD-411E-B9D3-96CC44598697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C09FE-DF4A-4775-A06B-FD2662B48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50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16632"/>
            <a:ext cx="7272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Огляд </a:t>
            </a:r>
            <a:r>
              <a:rPr lang="uk-U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проектів за тематичними </a:t>
            </a: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напрямами</a:t>
            </a:r>
          </a:p>
          <a:p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uk-UA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як це виглядає з точки зору виконавців проектів</a:t>
            </a: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412776"/>
            <a:ext cx="85689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М</a:t>
            </a:r>
            <a:r>
              <a:rPr lang="uk-UA" sz="2000" b="1" dirty="0" err="1" smtClean="0">
                <a:solidFill>
                  <a:schemeClr val="tx2">
                    <a:lumMod val="75000"/>
                  </a:schemeClr>
                </a:solidFill>
              </a:rPr>
              <a:t>атеріалознавство</a:t>
            </a: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(ІПМ ім. І.М. </a:t>
            </a:r>
            <a:r>
              <a:rPr lang="uk-UA" sz="2000" dirty="0" err="1" smtClean="0">
                <a:solidFill>
                  <a:schemeClr val="tx2">
                    <a:lumMod val="75000"/>
                  </a:schemeClr>
                </a:solidFill>
              </a:rPr>
              <a:t>Францевича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, Київ; ІПФ, Суми)</a:t>
            </a:r>
          </a:p>
          <a:p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Програмування, механіка, …</a:t>
            </a:r>
          </a:p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(ІК ім. В.М. Глушкова )</a:t>
            </a:r>
          </a:p>
          <a:p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Програмування, будівництво, …</a:t>
            </a:r>
          </a:p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(ІК ім. В.М. Глушкова )</a:t>
            </a:r>
          </a:p>
          <a:p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Радіофізика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(ІРЕ ім. О.Я. Усикова, Харків)</a:t>
            </a:r>
          </a:p>
          <a:p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Фізика напівпровідників </a:t>
            </a:r>
          </a:p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(ІФНП ім. В.Є. </a:t>
            </a:r>
            <a:r>
              <a:rPr lang="uk-UA" sz="2000" dirty="0" err="1" smtClean="0">
                <a:solidFill>
                  <a:schemeClr val="tx2">
                    <a:lumMod val="75000"/>
                  </a:schemeClr>
                </a:solidFill>
              </a:rPr>
              <a:t>Лашкарьова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)  </a:t>
            </a:r>
          </a:p>
          <a:p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Фізика плазми </a:t>
            </a:r>
          </a:p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(ІФП ННЦ «ХФТІ», Харків)</a:t>
            </a:r>
          </a:p>
          <a:p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Енергетика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(І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ПМЕ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ім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Г.Є.Пухова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Київ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uk-UA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Економіка</a:t>
            </a:r>
          </a:p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(ІЕП, Донецьк)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97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5359"/>
            <a:ext cx="8893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rgbClr val="FF0000"/>
                </a:solidFill>
              </a:rPr>
              <a:t>ІФНП ім. В.Є. </a:t>
            </a:r>
            <a:r>
              <a:rPr lang="uk-UA" sz="2000" b="1" dirty="0" err="1" smtClean="0">
                <a:solidFill>
                  <a:srgbClr val="FF0000"/>
                </a:solidFill>
              </a:rPr>
              <a:t>Лашкарьова</a:t>
            </a:r>
            <a:r>
              <a:rPr lang="uk-UA" sz="2000" b="1" dirty="0" smtClean="0">
                <a:solidFill>
                  <a:srgbClr val="FF0000"/>
                </a:solidFill>
              </a:rPr>
              <a:t>. </a:t>
            </a:r>
            <a:r>
              <a:rPr lang="uk-UA" sz="2000" b="1" dirty="0">
                <a:solidFill>
                  <a:srgbClr val="663300"/>
                </a:solidFill>
              </a:rPr>
              <a:t>Обсяг фінансування – </a:t>
            </a:r>
            <a:r>
              <a:rPr lang="uk-UA" sz="2000" b="1" dirty="0" smtClean="0"/>
              <a:t>85 </a:t>
            </a:r>
            <a:r>
              <a:rPr lang="uk-UA" sz="2000" b="1" dirty="0"/>
              <a:t>тис. грн. </a:t>
            </a:r>
            <a:r>
              <a:rPr lang="uk-UA" sz="2000" dirty="0" err="1" smtClean="0"/>
              <a:t>Н.к</a:t>
            </a:r>
            <a:r>
              <a:rPr lang="uk-UA" sz="2000" dirty="0"/>
              <a:t>.: </a:t>
            </a:r>
            <a:r>
              <a:rPr lang="uk-UA" sz="2000" b="1" dirty="0"/>
              <a:t>О</a:t>
            </a:r>
            <a:r>
              <a:rPr lang="uk-UA" sz="2000" b="1" dirty="0" smtClean="0"/>
              <a:t>.Є.</a:t>
            </a:r>
            <a:r>
              <a:rPr lang="uk-UA" sz="2000" dirty="0" smtClean="0"/>
              <a:t> </a:t>
            </a:r>
            <a:r>
              <a:rPr lang="uk-UA" sz="2000" b="1" dirty="0" smtClean="0"/>
              <a:t>Бєляєв</a:t>
            </a:r>
            <a:r>
              <a:rPr lang="uk-UA" sz="2000" dirty="0" smtClean="0"/>
              <a:t>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50369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/>
              <a:t>Інтеграція розрахункових потужностей</a:t>
            </a:r>
            <a:r>
              <a:rPr lang="uk-UA" sz="2000" b="1" cap="all" dirty="0"/>
              <a:t> </a:t>
            </a:r>
            <a:r>
              <a:rPr lang="uk-UA" sz="2000" b="1" dirty="0"/>
              <a:t>ІФН НАН України</a:t>
            </a:r>
            <a:r>
              <a:rPr lang="uk-UA" sz="2000" b="1" cap="all" dirty="0"/>
              <a:t> </a:t>
            </a:r>
            <a:r>
              <a:rPr lang="uk-UA" sz="2000" b="1" dirty="0"/>
              <a:t>у національну </a:t>
            </a:r>
            <a:r>
              <a:rPr lang="uk-UA" sz="2000" b="1" dirty="0" err="1"/>
              <a:t>грід-інфраструктуру</a:t>
            </a:r>
            <a:r>
              <a:rPr lang="uk-UA" sz="2000" b="1" dirty="0"/>
              <a:t> та створення програмного забезпечення для моделювання електричних і оптичних характеристик напівпровідникових матеріалів і приладних структур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66" y="162880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Проведення</a:t>
            </a:r>
            <a:r>
              <a:rPr lang="ru-RU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моделювання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електричних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оптичних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напівпровідникових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матеріалів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використанням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методів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Монте-Карло 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DFT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ab-initio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пакетів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</a:t>
            </a:r>
            <a:r>
              <a:rPr lang="ru-RU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Модернізація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локальної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мережі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надання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доступу 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розрахункових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потужностей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зовнішнім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користувачам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грід-користувачам</a:t>
            </a:r>
            <a:r>
              <a:rPr lang="ru-RU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dirty="0" smtClean="0">
                <a:solidFill>
                  <a:srgbClr val="793905"/>
                </a:solidFill>
              </a:rPr>
              <a:t>Головні результати</a:t>
            </a:r>
          </a:p>
          <a:p>
            <a:r>
              <a:rPr lang="ru-RU" dirty="0">
                <a:solidFill>
                  <a:srgbClr val="002060"/>
                </a:solidFill>
              </a:rPr>
              <a:t>Завершена </a:t>
            </a:r>
            <a:r>
              <a:rPr lang="ru-RU" dirty="0" err="1">
                <a:solidFill>
                  <a:srgbClr val="002060"/>
                </a:solidFill>
              </a:rPr>
              <a:t>модернізація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локальної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мережі</a:t>
            </a:r>
            <a:r>
              <a:rPr lang="ru-RU" dirty="0">
                <a:solidFill>
                  <a:srgbClr val="002060"/>
                </a:solidFill>
              </a:rPr>
              <a:t> та </a:t>
            </a:r>
            <a:r>
              <a:rPr lang="ru-RU" dirty="0" err="1">
                <a:solidFill>
                  <a:srgbClr val="002060"/>
                </a:solidFill>
              </a:rPr>
              <a:t>зовнішніх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каналів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підключення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дата-центру </a:t>
            </a:r>
            <a:r>
              <a:rPr lang="ru-RU" dirty="0">
                <a:solidFill>
                  <a:srgbClr val="002060"/>
                </a:solidFill>
              </a:rPr>
              <a:t>ІФН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Створенно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новий</a:t>
            </a:r>
            <a:r>
              <a:rPr lang="ru-RU" dirty="0">
                <a:solidFill>
                  <a:srgbClr val="002060"/>
                </a:solidFill>
              </a:rPr>
              <a:t> домен: diagnostics.kiev.ua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err="1">
                <a:solidFill>
                  <a:srgbClr val="002060"/>
                </a:solidFill>
              </a:rPr>
              <a:t>Наданий</a:t>
            </a:r>
            <a:r>
              <a:rPr lang="ru-RU" dirty="0">
                <a:solidFill>
                  <a:srgbClr val="002060"/>
                </a:solidFill>
              </a:rPr>
              <a:t> доступ до </a:t>
            </a:r>
            <a:r>
              <a:rPr lang="ru-RU" dirty="0" err="1">
                <a:solidFill>
                  <a:srgbClr val="002060"/>
                </a:solidFill>
              </a:rPr>
              <a:t>розразункових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потужностей</a:t>
            </a:r>
            <a:r>
              <a:rPr lang="ru-RU" dirty="0">
                <a:solidFill>
                  <a:srgbClr val="002060"/>
                </a:solidFill>
              </a:rPr>
              <a:t> кластера </a:t>
            </a:r>
            <a:r>
              <a:rPr lang="ru-RU" dirty="0" err="1">
                <a:solidFill>
                  <a:srgbClr val="002060"/>
                </a:solidFill>
              </a:rPr>
              <a:t>групам</a:t>
            </a:r>
            <a:r>
              <a:rPr lang="ru-RU" dirty="0">
                <a:solidFill>
                  <a:srgbClr val="002060"/>
                </a:solidFill>
              </a:rPr>
              <a:t>: </a:t>
            </a:r>
            <a:r>
              <a:rPr lang="ru-RU" dirty="0" err="1">
                <a:solidFill>
                  <a:srgbClr val="002060"/>
                </a:solidFill>
              </a:rPr>
              <a:t>Інститут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надтвердих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матеріалів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ім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Бакуля</a:t>
            </a:r>
            <a:r>
              <a:rPr lang="ru-RU" dirty="0">
                <a:solidFill>
                  <a:srgbClr val="002060"/>
                </a:solidFill>
              </a:rPr>
              <a:t> НАНУ, </a:t>
            </a:r>
            <a:r>
              <a:rPr lang="ru-RU" dirty="0" err="1">
                <a:solidFill>
                  <a:srgbClr val="002060"/>
                </a:solidFill>
              </a:rPr>
              <a:t>Інститут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фізичної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хімії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ім</a:t>
            </a:r>
            <a:r>
              <a:rPr lang="ru-RU" dirty="0">
                <a:solidFill>
                  <a:srgbClr val="002060"/>
                </a:solidFill>
              </a:rPr>
              <a:t>. Л.В. </a:t>
            </a:r>
            <a:r>
              <a:rPr lang="ru-RU" dirty="0" err="1" smtClean="0">
                <a:solidFill>
                  <a:srgbClr val="002060"/>
                </a:solidFill>
              </a:rPr>
              <a:t>Писардевсикого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НАНУ,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err="1">
                <a:solidFill>
                  <a:srgbClr val="002060"/>
                </a:solidFill>
              </a:rPr>
              <a:t>Інститіт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ядерних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досліджень</a:t>
            </a:r>
            <a:r>
              <a:rPr lang="ru-RU" dirty="0">
                <a:solidFill>
                  <a:srgbClr val="002060"/>
                </a:solidFill>
              </a:rPr>
              <a:t> НАНУ.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err="1">
                <a:solidFill>
                  <a:srgbClr val="002060"/>
                </a:solidFill>
              </a:rPr>
              <a:t>Забезпечно</a:t>
            </a:r>
            <a:r>
              <a:rPr lang="ru-RU" dirty="0">
                <a:solidFill>
                  <a:srgbClr val="002060"/>
                </a:solidFill>
              </a:rPr>
              <a:t> за 2012р. </a:t>
            </a:r>
            <a:r>
              <a:rPr lang="ru-RU" dirty="0" err="1">
                <a:solidFill>
                  <a:srgbClr val="002060"/>
                </a:solidFill>
              </a:rPr>
              <a:t>прорахунок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більше</a:t>
            </a:r>
            <a:r>
              <a:rPr lang="ru-RU" dirty="0">
                <a:solidFill>
                  <a:srgbClr val="002060"/>
                </a:solidFill>
              </a:rPr>
              <a:t> 1000 задач </a:t>
            </a:r>
            <a:r>
              <a:rPr lang="ru-RU" dirty="0" err="1">
                <a:solidFill>
                  <a:srgbClr val="002060"/>
                </a:solidFill>
              </a:rPr>
              <a:t>різної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складності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 err="1">
                <a:solidFill>
                  <a:srgbClr val="793905"/>
                </a:solidFill>
              </a:rPr>
              <a:t>Якщо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виконувалася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модернізація</a:t>
            </a:r>
            <a:r>
              <a:rPr lang="ru-RU" b="1" dirty="0">
                <a:solidFill>
                  <a:srgbClr val="793905"/>
                </a:solidFill>
              </a:rPr>
              <a:t> кластеру, </a:t>
            </a:r>
            <a:r>
              <a:rPr lang="ru-RU" b="1" dirty="0" smtClean="0">
                <a:solidFill>
                  <a:srgbClr val="793905"/>
                </a:solidFill>
              </a:rPr>
              <a:t>яке </a:t>
            </a:r>
            <a:r>
              <a:rPr lang="ru-RU" b="1" dirty="0" err="1">
                <a:solidFill>
                  <a:srgbClr val="793905"/>
                </a:solidFill>
              </a:rPr>
              <a:t>обладнання</a:t>
            </a:r>
            <a:r>
              <a:rPr lang="ru-RU" b="1" dirty="0">
                <a:solidFill>
                  <a:srgbClr val="793905"/>
                </a:solidFill>
              </a:rPr>
              <a:t> і на яку суму  закуплено. </a:t>
            </a:r>
            <a:r>
              <a:rPr lang="ru-RU" b="1" dirty="0" err="1">
                <a:solidFill>
                  <a:srgbClr val="793905"/>
                </a:solidFill>
              </a:rPr>
              <a:t>Чи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встановлено</a:t>
            </a:r>
            <a:r>
              <a:rPr lang="ru-RU" b="1" dirty="0">
                <a:solidFill>
                  <a:srgbClr val="793905"/>
                </a:solidFill>
              </a:rPr>
              <a:t> і </a:t>
            </a:r>
            <a:r>
              <a:rPr lang="ru-RU" b="1" dirty="0" err="1">
                <a:solidFill>
                  <a:srgbClr val="793905"/>
                </a:solidFill>
              </a:rPr>
              <a:t>вже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 smtClean="0">
                <a:solidFill>
                  <a:srgbClr val="793905"/>
                </a:solidFill>
              </a:rPr>
              <a:t>працює</a:t>
            </a:r>
            <a:r>
              <a:rPr lang="ru-RU" b="1" dirty="0" smtClean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це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обладнання</a:t>
            </a:r>
            <a:r>
              <a:rPr lang="ru-RU" b="1" dirty="0">
                <a:solidFill>
                  <a:srgbClr val="793905"/>
                </a:solidFill>
              </a:rPr>
              <a:t>?</a:t>
            </a:r>
            <a:br>
              <a:rPr lang="ru-RU" b="1" dirty="0">
                <a:solidFill>
                  <a:srgbClr val="793905"/>
                </a:solidFill>
              </a:rPr>
            </a:br>
            <a:r>
              <a:rPr lang="ru-RU" dirty="0" err="1" smtClean="0"/>
              <a:t>Витрачено</a:t>
            </a:r>
            <a:r>
              <a:rPr lang="ru-RU" dirty="0" smtClean="0"/>
              <a:t> </a:t>
            </a:r>
            <a:r>
              <a:rPr lang="ru-RU" dirty="0"/>
              <a:t>50 тис. грн. на закупку </a:t>
            </a:r>
            <a:r>
              <a:rPr lang="ru-RU" dirty="0" err="1"/>
              <a:t>модулів</a:t>
            </a:r>
            <a:r>
              <a:rPr lang="ru-RU" dirty="0"/>
              <a:t> до </a:t>
            </a:r>
            <a:r>
              <a:rPr lang="ru-RU" dirty="0" err="1"/>
              <a:t>комутаторів</a:t>
            </a:r>
            <a:r>
              <a:rPr lang="ru-RU" dirty="0"/>
              <a:t> </a:t>
            </a:r>
            <a:r>
              <a:rPr lang="ru-RU" dirty="0" err="1"/>
              <a:t>серії</a:t>
            </a:r>
            <a:r>
              <a:rPr lang="ru-RU" dirty="0"/>
              <a:t> HP </a:t>
            </a:r>
            <a:r>
              <a:rPr lang="ru-RU" dirty="0" err="1" smtClean="0"/>
              <a:t>ProCurve</a:t>
            </a:r>
            <a:r>
              <a:rPr lang="ru-RU" dirty="0" smtClean="0"/>
              <a:t> </a:t>
            </a:r>
            <a:r>
              <a:rPr lang="ru-RU" dirty="0"/>
              <a:t>9300m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даний</a:t>
            </a:r>
            <a:r>
              <a:rPr lang="ru-RU" dirty="0"/>
              <a:t> момент </a:t>
            </a:r>
            <a:r>
              <a:rPr lang="ru-RU" dirty="0" err="1"/>
              <a:t>встановленні</a:t>
            </a:r>
            <a:r>
              <a:rPr lang="ru-RU" dirty="0"/>
              <a:t> і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.</a:t>
            </a:r>
            <a:br>
              <a:rPr lang="ru-RU" dirty="0"/>
            </a:br>
            <a:r>
              <a:rPr lang="ru-RU" b="1" dirty="0" err="1" smtClean="0">
                <a:solidFill>
                  <a:srgbClr val="793905"/>
                </a:solidFill>
              </a:rPr>
              <a:t>Чи</a:t>
            </a:r>
            <a:r>
              <a:rPr lang="ru-RU" b="1" dirty="0" smtClean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потрібна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допомога</a:t>
            </a:r>
            <a:r>
              <a:rPr lang="ru-RU" b="1" dirty="0">
                <a:solidFill>
                  <a:srgbClr val="793905"/>
                </a:solidFill>
              </a:rPr>
              <a:t> з боку ККП у </a:t>
            </a:r>
            <a:r>
              <a:rPr lang="ru-RU" b="1" dirty="0" err="1">
                <a:solidFill>
                  <a:srgbClr val="793905"/>
                </a:solidFill>
              </a:rPr>
              <a:t>виконанні</a:t>
            </a:r>
            <a:r>
              <a:rPr lang="ru-RU" b="1" dirty="0">
                <a:solidFill>
                  <a:srgbClr val="793905"/>
                </a:solidFill>
              </a:rPr>
              <a:t> проекту?</a:t>
            </a:r>
            <a:br>
              <a:rPr lang="ru-RU" b="1" dirty="0">
                <a:solidFill>
                  <a:srgbClr val="793905"/>
                </a:solidFill>
              </a:rPr>
            </a:b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Через брак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коштів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можемо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запустити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спроектовану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притяжну-витяжну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систему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вентиляції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повітря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в дата-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центрі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є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причиною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нестабільної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роботи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кластера. 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Потрібна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сума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~200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тис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грн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dirty="0"/>
              <a:t/>
            </a:r>
            <a:br>
              <a:rPr lang="en-US" dirty="0"/>
            </a:b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88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5705" y="1071"/>
            <a:ext cx="8205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rgbClr val="FF0000"/>
                </a:solidFill>
              </a:rPr>
              <a:t>ІФП ННЦ «</a:t>
            </a:r>
            <a:r>
              <a:rPr lang="uk-UA" sz="2000" b="1" dirty="0" smtClean="0">
                <a:solidFill>
                  <a:srgbClr val="FF0000"/>
                </a:solidFill>
              </a:rPr>
              <a:t>ХФТІ». </a:t>
            </a:r>
            <a:r>
              <a:rPr lang="uk-UA" sz="2000" b="1" dirty="0">
                <a:solidFill>
                  <a:srgbClr val="663300"/>
                </a:solidFill>
              </a:rPr>
              <a:t>Обсяг фінансування – </a:t>
            </a:r>
            <a:r>
              <a:rPr lang="uk-UA" sz="2000" b="1" dirty="0" smtClean="0"/>
              <a:t>65 </a:t>
            </a:r>
            <a:r>
              <a:rPr lang="uk-UA" sz="2000" b="1" dirty="0"/>
              <a:t>тис. грн. </a:t>
            </a:r>
            <a:r>
              <a:rPr lang="ru-RU" sz="2000" b="1" dirty="0"/>
              <a:t>     </a:t>
            </a:r>
            <a:r>
              <a:rPr lang="uk-UA" sz="2000" dirty="0" err="1"/>
              <a:t>Н.к</a:t>
            </a:r>
            <a:r>
              <a:rPr lang="uk-UA" sz="2000" dirty="0"/>
              <a:t>.:    </a:t>
            </a:r>
            <a:r>
              <a:rPr lang="uk-UA" sz="2000" b="1" dirty="0" smtClean="0"/>
              <a:t>Д.Л.</a:t>
            </a:r>
            <a:r>
              <a:rPr lang="uk-UA" sz="2000" dirty="0" smtClean="0"/>
              <a:t> </a:t>
            </a:r>
            <a:r>
              <a:rPr lang="uk-UA" sz="2000" b="1" dirty="0" smtClean="0"/>
              <a:t>Греков</a:t>
            </a:r>
            <a:r>
              <a:rPr lang="uk-UA" sz="2000" b="1" dirty="0" smtClean="0">
                <a:solidFill>
                  <a:srgbClr val="FF0000"/>
                </a:solidFill>
              </a:rPr>
              <a:t>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01181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/>
              <a:t>Модернізація </a:t>
            </a:r>
            <a:r>
              <a:rPr lang="uk-UA" sz="2000" b="1" dirty="0" err="1"/>
              <a:t>грід-кластеру</a:t>
            </a:r>
            <a:r>
              <a:rPr lang="uk-UA" sz="2000" b="1" dirty="0"/>
              <a:t> Інституту фізики плазми ННЦ ХФТІ та оснащення його програмним забезпеченням для розрахунків з фізики плазми 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3529" y="1532096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Координаційний комітет стислий звіт Інституту фізики плазми не отримав.</a:t>
            </a:r>
          </a:p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Кластер ІФП не спостерігається в моніторингу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980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0619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rgbClr val="FF0000"/>
                </a:solidFill>
              </a:rPr>
              <a:t>І</a:t>
            </a:r>
            <a:r>
              <a:rPr lang="ru-RU" sz="2000" b="1" dirty="0">
                <a:solidFill>
                  <a:srgbClr val="FF0000"/>
                </a:solidFill>
              </a:rPr>
              <a:t>ПМЕ </a:t>
            </a:r>
            <a:r>
              <a:rPr lang="ru-RU" sz="2000" b="1" dirty="0" err="1">
                <a:solidFill>
                  <a:srgbClr val="FF0000"/>
                </a:solidFill>
              </a:rPr>
              <a:t>ім</a:t>
            </a:r>
            <a:r>
              <a:rPr lang="ru-RU" sz="2000" b="1" dirty="0">
                <a:solidFill>
                  <a:srgbClr val="FF0000"/>
                </a:solidFill>
              </a:rPr>
              <a:t>. </a:t>
            </a:r>
            <a:r>
              <a:rPr lang="ru-RU" sz="2000" b="1" dirty="0" err="1" smtClean="0">
                <a:solidFill>
                  <a:srgbClr val="FF0000"/>
                </a:solidFill>
              </a:rPr>
              <a:t>Г.Є.Пухова</a:t>
            </a:r>
            <a:r>
              <a:rPr lang="uk-UA" sz="2000" b="1" dirty="0" smtClean="0">
                <a:solidFill>
                  <a:srgbClr val="FF0000"/>
                </a:solidFill>
              </a:rPr>
              <a:t>. </a:t>
            </a:r>
            <a:r>
              <a:rPr lang="uk-UA" sz="2000" b="1" dirty="0">
                <a:solidFill>
                  <a:srgbClr val="663300"/>
                </a:solidFill>
              </a:rPr>
              <a:t>Обсяг фінансування – </a:t>
            </a:r>
            <a:r>
              <a:rPr lang="uk-UA" sz="2000" b="1" dirty="0"/>
              <a:t>65 тис. грн. </a:t>
            </a:r>
            <a:r>
              <a:rPr lang="ru-RU" sz="2000" b="1" dirty="0"/>
              <a:t>     </a:t>
            </a:r>
            <a:r>
              <a:rPr lang="uk-UA" sz="2000" dirty="0" err="1"/>
              <a:t>Н.к</a:t>
            </a:r>
            <a:r>
              <a:rPr lang="uk-UA" sz="2000" dirty="0"/>
              <a:t>.: </a:t>
            </a:r>
            <a:r>
              <a:rPr lang="uk-UA" sz="2000" dirty="0" smtClean="0"/>
              <a:t>   </a:t>
            </a:r>
            <a:r>
              <a:rPr lang="uk-UA" sz="2000" b="1" dirty="0" smtClean="0"/>
              <a:t>В.Ф. </a:t>
            </a:r>
            <a:r>
              <a:rPr lang="uk-UA" sz="2000" b="1" dirty="0"/>
              <a:t>Євдокимов</a:t>
            </a:r>
            <a:r>
              <a:rPr lang="uk-UA" sz="2000" dirty="0"/>
              <a:t>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548680"/>
            <a:ext cx="9061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/>
              <a:t>Створення методів моніторингу, збору та аналізу даних в енергетичній галузі на базі </a:t>
            </a:r>
            <a:r>
              <a:rPr lang="uk-UA" sz="2000" b="1" dirty="0" err="1"/>
              <a:t>грід-центру</a:t>
            </a:r>
            <a:r>
              <a:rPr lang="uk-UA" sz="2000" b="1" dirty="0"/>
              <a:t> з питань енергетики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15949" y="1412776"/>
            <a:ext cx="9144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скерований на  використання </a:t>
            </a:r>
            <a:r>
              <a:rPr lang="uk-UA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грід-технологій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збору та зберігання розподіленої первинної інформації в </a:t>
            </a:r>
            <a:r>
              <a:rPr lang="uk-UA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газо-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нафто-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електроенергетиці, що </a:t>
            </a:r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орієнтовані 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побудову бази даних для моделювання режимів роботи як об’єднаної енергосистеми (ОЕС) України в цілому, так і окремих енергетичних об’єктів. Задача, що вирішується – побудова моделі та прикладного програмного забезпечення для моделювання динамічних режимів магістральних газопроводів з метою передбачення нестандартних режимів та аварійних </a:t>
            </a:r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ситуацій.</a:t>
            </a:r>
          </a:p>
          <a:p>
            <a:r>
              <a:rPr lang="uk-UA" b="1" dirty="0" smtClean="0">
                <a:solidFill>
                  <a:srgbClr val="793905"/>
                </a:solidFill>
              </a:rPr>
              <a:t>Головні результати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На </a:t>
            </a:r>
            <a:r>
              <a:rPr lang="uk-UA" dirty="0">
                <a:solidFill>
                  <a:srgbClr val="002060"/>
                </a:solidFill>
              </a:rPr>
              <a:t>основі моделі лінійної частини газопровідної системи, що була реалізована в 2011 р., створено модель вузла трубопроводу і програми моделювання динамічних режимів трубопровідної мережі</a:t>
            </a:r>
            <a:r>
              <a:rPr lang="uk-UA" dirty="0" smtClean="0">
                <a:solidFill>
                  <a:srgbClr val="002060"/>
                </a:solidFill>
              </a:rPr>
              <a:t>.</a:t>
            </a:r>
          </a:p>
          <a:p>
            <a:r>
              <a:rPr lang="uk-UA" sz="1600" dirty="0" smtClean="0">
                <a:solidFill>
                  <a:srgbClr val="002060"/>
                </a:solidFill>
              </a:rPr>
              <a:t>На </a:t>
            </a:r>
            <a:r>
              <a:rPr lang="uk-UA" sz="1600" dirty="0">
                <a:solidFill>
                  <a:srgbClr val="002060"/>
                </a:solidFill>
              </a:rPr>
              <a:t>даному етапі по закінченні підготовки тестових і презентаційних задач, систему можна буде використовувати для моделювання ситуацій, що не потребують детальних </a:t>
            </a:r>
            <a:r>
              <a:rPr lang="uk-UA" sz="1600" dirty="0" smtClean="0">
                <a:solidFill>
                  <a:srgbClr val="002060"/>
                </a:solidFill>
              </a:rPr>
              <a:t>даних, </a:t>
            </a:r>
            <a:r>
              <a:rPr lang="uk-UA" sz="1600" dirty="0">
                <a:solidFill>
                  <a:srgbClr val="002060"/>
                </a:solidFill>
              </a:rPr>
              <a:t>наприклад, визначити зміни температури та тиску газу в часі в вузлах мережі при </a:t>
            </a:r>
            <a:r>
              <a:rPr lang="uk-UA" sz="1600" dirty="0" smtClean="0">
                <a:solidFill>
                  <a:srgbClr val="002060"/>
                </a:solidFill>
              </a:rPr>
              <a:t>зміні </a:t>
            </a:r>
            <a:r>
              <a:rPr lang="uk-UA" sz="1600" dirty="0">
                <a:solidFill>
                  <a:srgbClr val="002060"/>
                </a:solidFill>
              </a:rPr>
              <a:t>подачі/розходу газу</a:t>
            </a:r>
            <a:r>
              <a:rPr lang="uk-UA" sz="1600" dirty="0" smtClean="0">
                <a:solidFill>
                  <a:srgbClr val="002060"/>
                </a:solidFill>
              </a:rPr>
              <a:t>.</a:t>
            </a:r>
          </a:p>
          <a:p>
            <a:pPr lvl="0"/>
            <a:r>
              <a:rPr lang="uk-UA" sz="1600" b="1" dirty="0">
                <a:solidFill>
                  <a:srgbClr val="793905"/>
                </a:solidFill>
              </a:rPr>
              <a:t>Як в Вашому проекті використовується саме </a:t>
            </a:r>
            <a:r>
              <a:rPr lang="uk-UA" sz="1600" b="1" dirty="0" err="1">
                <a:solidFill>
                  <a:srgbClr val="793905"/>
                </a:solidFill>
              </a:rPr>
              <a:t>грід</a:t>
            </a:r>
            <a:r>
              <a:rPr lang="uk-UA" sz="1600" b="1" dirty="0">
                <a:solidFill>
                  <a:srgbClr val="793905"/>
                </a:solidFill>
              </a:rPr>
              <a:t>?</a:t>
            </a:r>
            <a:endParaRPr lang="ru-RU" sz="1600" b="1" dirty="0">
              <a:solidFill>
                <a:srgbClr val="793905"/>
              </a:solidFill>
            </a:endParaRPr>
          </a:p>
          <a:p>
            <a:r>
              <a:rPr lang="uk-UA" sz="1600" dirty="0">
                <a:solidFill>
                  <a:srgbClr val="002060"/>
                </a:solidFill>
              </a:rPr>
              <a:t>Модель трубопровідної мережі створена для роботи в асинхронному режимі з розподілом завдань на вузли </a:t>
            </a:r>
            <a:r>
              <a:rPr lang="uk-UA" sz="1600" dirty="0" err="1">
                <a:solidFill>
                  <a:srgbClr val="002060"/>
                </a:solidFill>
              </a:rPr>
              <a:t>грід-системи</a:t>
            </a:r>
            <a:r>
              <a:rPr lang="uk-UA" sz="1600" dirty="0">
                <a:solidFill>
                  <a:srgbClr val="002060"/>
                </a:solidFill>
              </a:rPr>
              <a:t>. Цей режим на даний час є в стадії налаштування в системі з кластером Інституту математики НАН України. 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89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2195"/>
            <a:ext cx="91440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b="1" dirty="0">
                <a:solidFill>
                  <a:srgbClr val="793905"/>
                </a:solidFill>
              </a:rPr>
              <a:t>Як використовується Ваш </a:t>
            </a:r>
            <a:r>
              <a:rPr lang="uk-UA" b="1" dirty="0" err="1">
                <a:solidFill>
                  <a:srgbClr val="793905"/>
                </a:solidFill>
              </a:rPr>
              <a:t>грід-кластер</a:t>
            </a:r>
            <a:r>
              <a:rPr lang="uk-UA" b="1" dirty="0">
                <a:solidFill>
                  <a:srgbClr val="793905"/>
                </a:solidFill>
              </a:rPr>
              <a:t>?</a:t>
            </a:r>
            <a:endParaRPr lang="ru-RU" b="1" dirty="0">
              <a:solidFill>
                <a:srgbClr val="793905"/>
              </a:solidFill>
            </a:endParaRPr>
          </a:p>
          <a:p>
            <a:r>
              <a:rPr lang="uk-UA" dirty="0" err="1">
                <a:solidFill>
                  <a:srgbClr val="002060"/>
                </a:solidFill>
              </a:rPr>
              <a:t>Грід-вузол</a:t>
            </a:r>
            <a:r>
              <a:rPr lang="uk-UA" dirty="0">
                <a:solidFill>
                  <a:srgbClr val="002060"/>
                </a:solidFill>
              </a:rPr>
              <a:t> ІПМЕ ім. Г.Є. Пухова НАН України безперервно функціонує в цілодобовому режимі, надаючи свої обчислювальні ресурси </a:t>
            </a:r>
            <a:r>
              <a:rPr lang="uk-UA" dirty="0" err="1">
                <a:solidFill>
                  <a:srgbClr val="002060"/>
                </a:solidFill>
              </a:rPr>
              <a:t>грід-користувачам</a:t>
            </a:r>
            <a:r>
              <a:rPr lang="uk-UA" dirty="0">
                <a:solidFill>
                  <a:srgbClr val="002060"/>
                </a:solidFill>
              </a:rPr>
              <a:t> УНГ. 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uk-UA" sz="1600" dirty="0" smtClean="0">
                <a:solidFill>
                  <a:srgbClr val="002060"/>
                </a:solidFill>
              </a:rPr>
              <a:t>Прикладами </a:t>
            </a:r>
            <a:r>
              <a:rPr lang="uk-UA" sz="1600" dirty="0">
                <a:solidFill>
                  <a:srgbClr val="002060"/>
                </a:solidFill>
              </a:rPr>
              <a:t>задач, які оброблялися з використанням </a:t>
            </a:r>
            <a:r>
              <a:rPr lang="uk-UA" sz="1600" dirty="0" err="1">
                <a:solidFill>
                  <a:srgbClr val="002060"/>
                </a:solidFill>
              </a:rPr>
              <a:t>грід-кластеру</a:t>
            </a:r>
            <a:r>
              <a:rPr lang="uk-UA" sz="1600" dirty="0">
                <a:solidFill>
                  <a:srgbClr val="002060"/>
                </a:solidFill>
              </a:rPr>
              <a:t> в 2012 році є: </a:t>
            </a:r>
          </a:p>
          <a:p>
            <a:r>
              <a:rPr lang="uk-UA" sz="1600" dirty="0">
                <a:solidFill>
                  <a:srgbClr val="002060"/>
                </a:solidFill>
              </a:rPr>
              <a:t>моделювання динамічних режимів трубопровідних систем з організацією асинхронного ітераційного процесу; </a:t>
            </a:r>
            <a:endParaRPr lang="en-US" sz="1600" dirty="0" smtClean="0">
              <a:solidFill>
                <a:srgbClr val="002060"/>
              </a:solidFill>
            </a:endParaRPr>
          </a:p>
          <a:p>
            <a:endParaRPr lang="uk-UA" sz="1600" dirty="0">
              <a:solidFill>
                <a:srgbClr val="002060"/>
              </a:solidFill>
            </a:endParaRPr>
          </a:p>
          <a:p>
            <a:r>
              <a:rPr lang="uk-UA" sz="1600" i="1" dirty="0" smtClean="0"/>
              <a:t>метод </a:t>
            </a:r>
            <a:r>
              <a:rPr lang="uk-UA" sz="1600" i="1" dirty="0"/>
              <a:t>неповної </a:t>
            </a:r>
            <a:r>
              <a:rPr lang="uk-UA" sz="1600" i="1" dirty="0" err="1"/>
              <a:t>столбцово-рядкової</a:t>
            </a:r>
            <a:r>
              <a:rPr lang="uk-UA" sz="1600" i="1" dirty="0"/>
              <a:t> </a:t>
            </a:r>
            <a:r>
              <a:rPr lang="uk-UA" sz="1600" i="1" dirty="0" err="1"/>
              <a:t>факторизації</a:t>
            </a:r>
            <a:r>
              <a:rPr lang="uk-UA" sz="1600" i="1" dirty="0"/>
              <a:t> розріджених матриць великої розмірності для економічних застосувань; </a:t>
            </a:r>
          </a:p>
          <a:p>
            <a:r>
              <a:rPr lang="uk-UA" sz="1600" i="1" dirty="0"/>
              <a:t>криптографічні методи посилення закриття інформації із застосуванням MPI-бібліотек пакета </a:t>
            </a:r>
            <a:r>
              <a:rPr lang="uk-UA" sz="1600" i="1" dirty="0" err="1"/>
              <a:t>Intel</a:t>
            </a:r>
            <a:r>
              <a:rPr lang="uk-UA" sz="1600" i="1" dirty="0"/>
              <a:t> </a:t>
            </a:r>
            <a:r>
              <a:rPr lang="uk-UA" sz="1600" i="1" dirty="0" err="1"/>
              <a:t>Cluster</a:t>
            </a:r>
            <a:r>
              <a:rPr lang="uk-UA" sz="1600" i="1" dirty="0"/>
              <a:t> </a:t>
            </a:r>
            <a:r>
              <a:rPr lang="uk-UA" sz="1600" i="1" dirty="0" err="1"/>
              <a:t>Toolkit</a:t>
            </a:r>
            <a:r>
              <a:rPr lang="uk-UA" sz="1600" i="1" dirty="0"/>
              <a:t>; </a:t>
            </a:r>
          </a:p>
          <a:p>
            <a:r>
              <a:rPr lang="uk-UA" sz="1600" i="1" dirty="0"/>
              <a:t>моделювання криптографічних алгоритмів на базі еліптичних кривих; </a:t>
            </a:r>
          </a:p>
          <a:p>
            <a:r>
              <a:rPr lang="uk-UA" sz="1600" i="1" dirty="0" smtClean="0"/>
              <a:t>молекулярно-динамічне </a:t>
            </a:r>
            <a:r>
              <a:rPr lang="uk-UA" sz="1600" i="1" dirty="0"/>
              <a:t>моделювання взаємодії </a:t>
            </a:r>
            <a:r>
              <a:rPr lang="uk-UA" sz="1600" i="1" dirty="0" err="1"/>
              <a:t>низькоенергетичних</a:t>
            </a:r>
            <a:r>
              <a:rPr lang="uk-UA" sz="1600" i="1" dirty="0"/>
              <a:t> </a:t>
            </a:r>
            <a:r>
              <a:rPr lang="uk-UA" sz="1600" i="1" dirty="0" err="1"/>
              <a:t>наночастинок</a:t>
            </a:r>
            <a:r>
              <a:rPr lang="uk-UA" sz="1600" i="1" dirty="0"/>
              <a:t> та іонів з об'ємними мішенями; дослідження методів паралельної компресії відеоінформації високої чіткості</a:t>
            </a:r>
            <a:r>
              <a:rPr lang="uk-UA" sz="1600" i="1" dirty="0" smtClean="0"/>
              <a:t>.</a:t>
            </a:r>
            <a:endParaRPr lang="en-US" sz="1600" i="1" dirty="0" smtClean="0"/>
          </a:p>
          <a:p>
            <a:endParaRPr lang="ru-RU" sz="1600" i="1" dirty="0"/>
          </a:p>
          <a:p>
            <a:pPr lvl="0"/>
            <a:r>
              <a:rPr lang="uk-UA" b="1" dirty="0">
                <a:solidFill>
                  <a:srgbClr val="793905"/>
                </a:solidFill>
              </a:rPr>
              <a:t>Чи розроблялось будь-яке </a:t>
            </a:r>
            <a:r>
              <a:rPr lang="uk-UA" b="1" dirty="0" err="1">
                <a:solidFill>
                  <a:srgbClr val="793905"/>
                </a:solidFill>
              </a:rPr>
              <a:t>грідівське</a:t>
            </a:r>
            <a:r>
              <a:rPr lang="uk-UA" b="1" dirty="0">
                <a:solidFill>
                  <a:srgbClr val="793905"/>
                </a:solidFill>
              </a:rPr>
              <a:t> програмне забезпечення, сервіси для користувачів, веб-сайти)?</a:t>
            </a:r>
            <a:endParaRPr lang="ru-RU" b="1" dirty="0">
              <a:solidFill>
                <a:srgbClr val="793905"/>
              </a:solidFill>
            </a:endParaRPr>
          </a:p>
          <a:p>
            <a:r>
              <a:rPr lang="uk-UA" dirty="0">
                <a:solidFill>
                  <a:srgbClr val="002060"/>
                </a:solidFill>
              </a:rPr>
              <a:t>Відповідно до задачі проекту в 2012 році проводились роботи зі створення графічного інтерфейсу користувача для моделювання динамічних режимів трубопроводів. ПО розраховано на персональний комп‘ютер, який зв‘язано з кластером ІПМЕ </a:t>
            </a:r>
            <a:r>
              <a:rPr lang="uk-UA" dirty="0" err="1">
                <a:solidFill>
                  <a:srgbClr val="002060"/>
                </a:solidFill>
              </a:rPr>
              <a:t>ім.Г.Є.Пухова</a:t>
            </a:r>
            <a:r>
              <a:rPr lang="uk-UA" dirty="0">
                <a:solidFill>
                  <a:srgbClr val="002060"/>
                </a:solidFill>
              </a:rPr>
              <a:t> НАН України, що виступає </a:t>
            </a:r>
            <a:r>
              <a:rPr lang="uk-UA" dirty="0" err="1">
                <a:solidFill>
                  <a:srgbClr val="002060"/>
                </a:solidFill>
              </a:rPr>
              <a:t>хост-машиною</a:t>
            </a:r>
            <a:r>
              <a:rPr lang="uk-UA" dirty="0">
                <a:solidFill>
                  <a:srgbClr val="002060"/>
                </a:solidFill>
              </a:rPr>
              <a:t> в програмі моделювання трубопроводів. Інтерфейс користувача розроблено на основі ОС </a:t>
            </a:r>
            <a:r>
              <a:rPr lang="en-US" dirty="0">
                <a:solidFill>
                  <a:srgbClr val="002060"/>
                </a:solidFill>
              </a:rPr>
              <a:t>Open SUSE </a:t>
            </a:r>
            <a:r>
              <a:rPr lang="uk-UA" dirty="0">
                <a:solidFill>
                  <a:srgbClr val="002060"/>
                </a:solidFill>
              </a:rPr>
              <a:t>та пакету </a:t>
            </a:r>
            <a:r>
              <a:rPr lang="en-US" dirty="0">
                <a:solidFill>
                  <a:srgbClr val="002060"/>
                </a:solidFill>
              </a:rPr>
              <a:t>QT</a:t>
            </a:r>
            <a:r>
              <a:rPr lang="ru-RU" dirty="0">
                <a:solidFill>
                  <a:srgbClr val="002060"/>
                </a:solidFill>
              </a:rPr>
              <a:t>4. </a:t>
            </a:r>
          </a:p>
          <a:p>
            <a:pPr lvl="0"/>
            <a:r>
              <a:rPr lang="uk-UA" b="1" dirty="0">
                <a:solidFill>
                  <a:srgbClr val="793905"/>
                </a:solidFill>
              </a:rPr>
              <a:t>Чи потрібна допомога з боку ККП у виконанні проекту?</a:t>
            </a:r>
            <a:r>
              <a:rPr lang="uk-UA" dirty="0"/>
              <a:t> </a:t>
            </a:r>
            <a:endParaRPr lang="ru-RU" dirty="0"/>
          </a:p>
          <a:p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Так. З боку ККП колектив потребує консультацій з питань переходу на нове програмне забезпечення, а саме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EMI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091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6632"/>
            <a:ext cx="67966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</a:rPr>
              <a:t>ІЕП.      </a:t>
            </a:r>
            <a:r>
              <a:rPr lang="uk-UA" sz="2000" b="1" dirty="0" smtClean="0">
                <a:solidFill>
                  <a:srgbClr val="663300"/>
                </a:solidFill>
              </a:rPr>
              <a:t>Обсяг </a:t>
            </a:r>
            <a:r>
              <a:rPr lang="uk-UA" sz="2000" b="1" dirty="0">
                <a:solidFill>
                  <a:srgbClr val="663300"/>
                </a:solidFill>
              </a:rPr>
              <a:t>фінансування – </a:t>
            </a:r>
            <a:r>
              <a:rPr lang="uk-UA" sz="2000" b="1" dirty="0"/>
              <a:t>65 тис. грн. </a:t>
            </a:r>
            <a:r>
              <a:rPr lang="ru-RU" sz="2000" b="1" dirty="0"/>
              <a:t>     </a:t>
            </a:r>
            <a:r>
              <a:rPr lang="uk-UA" sz="2000" dirty="0" err="1"/>
              <a:t>Н.к</a:t>
            </a:r>
            <a:r>
              <a:rPr lang="uk-UA" sz="2000" dirty="0"/>
              <a:t>.:    </a:t>
            </a:r>
            <a:r>
              <a:rPr lang="uk-UA" sz="2000" b="1" dirty="0" smtClean="0"/>
              <a:t>Р.М. </a:t>
            </a:r>
            <a:r>
              <a:rPr lang="uk-UA" sz="2000" b="1" dirty="0" err="1" smtClean="0"/>
              <a:t>Лепа</a:t>
            </a:r>
            <a:r>
              <a:rPr lang="uk-UA" sz="2000" dirty="0" smtClean="0"/>
              <a:t>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293" y="51674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/>
              <a:t>Розробка системи розподілених обчислень ситуаційних економіко-математичних моделей в ГРІД 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224653"/>
            <a:ext cx="9117707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Розробка 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програмного забезпечення прогнозування економічного розвитку адміністративно-територіальних одиниць України та країни в цілому, адаптованого до розподіленої обробки даних у ГРІД;</a:t>
            </a:r>
            <a:endParaRPr lang="ru-RU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розробка системи ситуаційного моделювання економічних процесів, орієнтованої на розподілені обчислення в </a:t>
            </a:r>
            <a:r>
              <a:rPr lang="uk-UA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грід-мережі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розробка ГРІД порталу «Український економічний ГРІД</a:t>
            </a:r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»;</a:t>
            </a:r>
          </a:p>
          <a:p>
            <a:r>
              <a:rPr lang="ru-RU" sz="1600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придбання</a:t>
            </a:r>
            <a:r>
              <a:rPr lang="ru-RU" sz="16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системного блоку </a:t>
            </a:r>
            <a:r>
              <a:rPr lang="en-US" sz="16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 Core i7 3770 (3.2GHz); RAM 16</a:t>
            </a:r>
            <a:r>
              <a:rPr lang="ru-RU" sz="16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Гб; </a:t>
            </a:r>
            <a:r>
              <a:rPr lang="en-US" sz="16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HDD: 2</a:t>
            </a:r>
            <a:r>
              <a:rPr lang="ru-RU" sz="16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Тб та </a:t>
            </a:r>
            <a:r>
              <a:rPr lang="ru-RU" sz="1600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монітору</a:t>
            </a:r>
            <a:r>
              <a:rPr lang="ru-RU" sz="16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16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 ST2220T</a:t>
            </a:r>
            <a:r>
              <a:rPr lang="en-US" sz="16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1600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dirty="0">
                <a:solidFill>
                  <a:srgbClr val="793905"/>
                </a:solidFill>
              </a:rPr>
              <a:t>Головні </a:t>
            </a:r>
            <a:r>
              <a:rPr lang="uk-UA" b="1" dirty="0" smtClean="0">
                <a:solidFill>
                  <a:srgbClr val="793905"/>
                </a:solidFill>
              </a:rPr>
              <a:t>результати</a:t>
            </a:r>
          </a:p>
          <a:p>
            <a:r>
              <a:rPr lang="uk-UA" dirty="0" smtClean="0">
                <a:solidFill>
                  <a:srgbClr val="FF0000"/>
                </a:solidFill>
              </a:rPr>
              <a:t>В стислому звіті наведено очікувані результати, а не ті, що є отриманими у 2012 р</a:t>
            </a:r>
            <a:r>
              <a:rPr lang="uk-UA" dirty="0" smtClean="0">
                <a:solidFill>
                  <a:srgbClr val="002060"/>
                </a:solidFill>
              </a:rPr>
              <a:t>.</a:t>
            </a:r>
          </a:p>
          <a:p>
            <a:pPr lvl="0"/>
            <a:r>
              <a:rPr lang="uk-UA" b="1" dirty="0">
                <a:solidFill>
                  <a:srgbClr val="793905"/>
                </a:solidFill>
              </a:rPr>
              <a:t>Як саме використовується </a:t>
            </a:r>
            <a:r>
              <a:rPr lang="uk-UA" b="1" dirty="0" err="1">
                <a:solidFill>
                  <a:srgbClr val="793905"/>
                </a:solidFill>
              </a:rPr>
              <a:t>грід</a:t>
            </a:r>
            <a:r>
              <a:rPr lang="uk-UA" b="1" dirty="0">
                <a:solidFill>
                  <a:srgbClr val="793905"/>
                </a:solidFill>
              </a:rPr>
              <a:t> у проекті?</a:t>
            </a:r>
            <a:endParaRPr lang="ru-RU" dirty="0">
              <a:solidFill>
                <a:srgbClr val="793905"/>
              </a:solidFill>
            </a:endParaRPr>
          </a:p>
          <a:p>
            <a:r>
              <a:rPr lang="uk-UA" sz="1600" dirty="0" smtClean="0"/>
              <a:t>Використання </a:t>
            </a:r>
            <a:r>
              <a:rPr lang="uk-UA" sz="1600" dirty="0" err="1"/>
              <a:t>грід</a:t>
            </a:r>
            <a:r>
              <a:rPr lang="uk-UA" sz="1600" dirty="0"/>
              <a:t> здійснюється за допомогою розробленого програмного забезпечення, функція якого обробляти існуючі економіко-математичні моделі розподілені у </a:t>
            </a:r>
            <a:r>
              <a:rPr lang="uk-UA" sz="1600" dirty="0" err="1"/>
              <a:t>грід</a:t>
            </a:r>
            <a:r>
              <a:rPr lang="uk-UA" sz="1600" dirty="0"/>
              <a:t> середовищі. Програмне забезпечення розробляється з підтримкою праці великої кількості користувачів одночасно, яким необхідно постійно отримувати актуальні прогнози по розвитку кількох областей України або країни в цілому. Програмне забезпечення аналізує запити користувача та, відповідно від складності запиту, проводить прогнозування на локальному кластері або в </a:t>
            </a:r>
            <a:r>
              <a:rPr lang="uk-UA" sz="1600" dirty="0" err="1"/>
              <a:t>грід</a:t>
            </a:r>
            <a:r>
              <a:rPr lang="uk-UA" sz="1600" dirty="0"/>
              <a:t>. </a:t>
            </a:r>
            <a:endParaRPr lang="uk-UA" sz="1600" dirty="0" smtClean="0"/>
          </a:p>
          <a:p>
            <a:r>
              <a:rPr lang="uk-UA" b="1" dirty="0" smtClean="0">
                <a:solidFill>
                  <a:srgbClr val="793905"/>
                </a:solidFill>
              </a:rPr>
              <a:t>Чи </a:t>
            </a:r>
            <a:r>
              <a:rPr lang="uk-UA" b="1" dirty="0">
                <a:solidFill>
                  <a:srgbClr val="793905"/>
                </a:solidFill>
              </a:rPr>
              <a:t>розроблялось будь-яке </a:t>
            </a:r>
            <a:r>
              <a:rPr lang="uk-UA" b="1" dirty="0" err="1">
                <a:solidFill>
                  <a:srgbClr val="793905"/>
                </a:solidFill>
              </a:rPr>
              <a:t>грідівське</a:t>
            </a:r>
            <a:r>
              <a:rPr lang="uk-UA" b="1" dirty="0">
                <a:solidFill>
                  <a:srgbClr val="793905"/>
                </a:solidFill>
              </a:rPr>
              <a:t> програмне забезпечення, сервіси для користувачів, веб-сайти? </a:t>
            </a:r>
            <a:endParaRPr lang="ru-RU" dirty="0">
              <a:solidFill>
                <a:srgbClr val="793905"/>
              </a:solidFill>
            </a:endParaRPr>
          </a:p>
          <a:p>
            <a:r>
              <a:rPr lang="uk-UA" sz="1600" dirty="0"/>
              <a:t>Здійснюється розробка програмного забезпечення </a:t>
            </a:r>
            <a:r>
              <a:rPr lang="uk-UA" sz="1600" dirty="0" smtClean="0"/>
              <a:t>прогнозування, </a:t>
            </a:r>
            <a:r>
              <a:rPr lang="uk-UA" sz="1600" dirty="0"/>
              <a:t>адаптованого до розподіленої обробки даних у ГРІД. Ведеться робота над розробкою ГРІД порталу «Український економічний ГРІД» та </a:t>
            </a:r>
            <a:r>
              <a:rPr lang="uk-UA" sz="1600" dirty="0" err="1"/>
              <a:t>веб-інтерфейсу</a:t>
            </a:r>
            <a:r>
              <a:rPr lang="uk-UA" sz="1600" dirty="0"/>
              <a:t> системи прогнозування.</a:t>
            </a:r>
            <a:endParaRPr lang="ru-RU" sz="1600" dirty="0"/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652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88"/>
          <a:stretch>
            <a:fillRect/>
          </a:stretch>
        </p:blipFill>
        <p:spPr bwMode="auto">
          <a:xfrm>
            <a:off x="0" y="762000"/>
            <a:ext cx="91440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0" y="0"/>
            <a:ext cx="899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uk-UA" b="1"/>
              <a:t>Інфраструктура інформаційно-аналітичної системи супроводження бюджетного процесу на регіональному рівні</a:t>
            </a:r>
            <a:endParaRPr lang="ru-RU" b="1"/>
          </a:p>
        </p:txBody>
      </p:sp>
    </p:spTree>
    <p:extLst>
      <p:ext uri="{BB962C8B-B14F-4D97-AF65-F5344CB8AC3E}">
        <p14:creationId xmlns:p14="http://schemas.microsoft.com/office/powerpoint/2010/main" val="81747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59" y="116632"/>
            <a:ext cx="1778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Висновки.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8685" y="1196752"/>
            <a:ext cx="87484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Згідно із стислими звітами змістовна частина проектів виконується більш-менш успішно. Більш детально і прискіпливо звіти буде розглянуто на звітній </a:t>
            </a:r>
            <a:r>
              <a:rPr lang="uk-UA" sz="2000" dirty="0" err="1" smtClean="0"/>
              <a:t>конференції-</a:t>
            </a:r>
            <a:r>
              <a:rPr lang="uk-UA" sz="2000" dirty="0" smtClean="0"/>
              <a:t> презентації в січні наступного року.</a:t>
            </a:r>
          </a:p>
          <a:p>
            <a:endParaRPr lang="uk-UA" sz="2000" dirty="0" smtClean="0"/>
          </a:p>
          <a:p>
            <a:r>
              <a:rPr lang="uk-UA" sz="2000" dirty="0" smtClean="0"/>
              <a:t>Але складається враження, щодо реального широкого використання саме </a:t>
            </a:r>
            <a:r>
              <a:rPr lang="uk-UA" sz="2000" dirty="0" err="1" smtClean="0"/>
              <a:t>грід-обчислень</a:t>
            </a:r>
            <a:r>
              <a:rPr lang="uk-UA" sz="2000" dirty="0" smtClean="0"/>
              <a:t>, стан справ виглядає не стільки оптимістичним. </a:t>
            </a:r>
          </a:p>
          <a:p>
            <a:endParaRPr lang="uk-UA" sz="2000" dirty="0" smtClean="0"/>
          </a:p>
          <a:p>
            <a:r>
              <a:rPr lang="uk-UA" sz="2000" dirty="0" smtClean="0"/>
              <a:t>Відповіді на питання ККП про використання </a:t>
            </a:r>
            <a:r>
              <a:rPr lang="uk-UA" sz="2000" dirty="0" err="1" smtClean="0"/>
              <a:t>гріду</a:t>
            </a:r>
            <a:r>
              <a:rPr lang="uk-UA" sz="2000" dirty="0" smtClean="0"/>
              <a:t> дуже не конкретні. Хотілося б знати більш детально, які задачі, кількість задач, що вирішувались як </a:t>
            </a:r>
            <a:r>
              <a:rPr lang="uk-UA" sz="2000" dirty="0" err="1" smtClean="0"/>
              <a:t>грід-задачі</a:t>
            </a:r>
            <a:r>
              <a:rPr lang="uk-UA" sz="2000" dirty="0" smtClean="0"/>
              <a:t>, які чисельні результати отримані саме за допомогою </a:t>
            </a:r>
            <a:r>
              <a:rPr lang="uk-UA" sz="2000" dirty="0" err="1" smtClean="0"/>
              <a:t>гріду</a:t>
            </a:r>
            <a:r>
              <a:rPr lang="uk-UA" sz="2000" dirty="0" smtClean="0"/>
              <a:t>.  </a:t>
            </a:r>
          </a:p>
          <a:p>
            <a:endParaRPr lang="uk-UA" sz="2000" dirty="0"/>
          </a:p>
          <a:p>
            <a:r>
              <a:rPr lang="uk-UA" sz="2000" dirty="0" smtClean="0"/>
              <a:t>Ці питання мають бути чітко </a:t>
            </a:r>
            <a:r>
              <a:rPr lang="uk-UA" sz="2000" dirty="0" err="1" smtClean="0"/>
              <a:t>висветленими</a:t>
            </a:r>
            <a:r>
              <a:rPr lang="uk-UA" sz="2000" dirty="0" smtClean="0"/>
              <a:t> в річних звітах і будуть поставленими в січні на конференції кожному доповідачу. </a:t>
            </a:r>
          </a:p>
          <a:p>
            <a:r>
              <a:rPr lang="uk-UA" sz="2000" dirty="0" smtClean="0"/>
              <a:t>Будь ласка, готуйтесь. Ще є час для </a:t>
            </a:r>
            <a:r>
              <a:rPr lang="uk-UA" sz="2000" dirty="0"/>
              <a:t>цього</a:t>
            </a:r>
            <a:r>
              <a:rPr lang="uk-UA" sz="2000" dirty="0" smtClean="0"/>
              <a:t>. </a:t>
            </a:r>
          </a:p>
          <a:p>
            <a:endParaRPr lang="uk-UA" sz="2000" dirty="0" smtClean="0"/>
          </a:p>
        </p:txBody>
      </p:sp>
    </p:spTree>
    <p:extLst>
      <p:ext uri="{BB962C8B-B14F-4D97-AF65-F5344CB8AC3E}">
        <p14:creationId xmlns:p14="http://schemas.microsoft.com/office/powerpoint/2010/main" val="331080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889844"/>
            <a:ext cx="89644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FF0000"/>
                </a:solidFill>
              </a:rPr>
              <a:t>Мета Програми – не стільки побудова кластерів і використання їх локально для вирішення науково-практичних задач, скільки вирішення таких задач, для яких потрібні технології розподілених обчислень.  Це має бути головною і </a:t>
            </a:r>
            <a:r>
              <a:rPr lang="uk-UA" sz="2400" b="1" dirty="0" err="1">
                <a:solidFill>
                  <a:srgbClr val="FF0000"/>
                </a:solidFill>
              </a:rPr>
              <a:t>обов</a:t>
            </a:r>
            <a:r>
              <a:rPr lang="en-US" sz="2400" b="1" dirty="0">
                <a:solidFill>
                  <a:srgbClr val="FF0000"/>
                </a:solidFill>
              </a:rPr>
              <a:t>’</a:t>
            </a:r>
            <a:r>
              <a:rPr lang="uk-UA" sz="2400" b="1" dirty="0" err="1">
                <a:solidFill>
                  <a:srgbClr val="FF0000"/>
                </a:solidFill>
              </a:rPr>
              <a:t>язковою</a:t>
            </a:r>
            <a:r>
              <a:rPr lang="uk-UA" sz="2400" b="1" dirty="0">
                <a:solidFill>
                  <a:srgbClr val="FF0000"/>
                </a:solidFill>
              </a:rPr>
              <a:t> </a:t>
            </a:r>
            <a:r>
              <a:rPr lang="uk-UA" sz="2400" dirty="0">
                <a:solidFill>
                  <a:srgbClr val="FF0000"/>
                </a:solidFill>
              </a:rPr>
              <a:t>ціллю проектів наступного року. Тільки такі проекти матимуть шанси виграти конкурс. </a:t>
            </a:r>
          </a:p>
          <a:p>
            <a:endParaRPr lang="uk-UA" sz="2400" dirty="0"/>
          </a:p>
          <a:p>
            <a:r>
              <a:rPr lang="uk-U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Пропозиція адміністраторам кластерів:  </a:t>
            </a:r>
            <a:r>
              <a:rPr lang="uk-UA" sz="2400" dirty="0"/>
              <a:t>більш активно звертайтеся до БКЦ, до колег з інших кластерів, вирішуйте проблеми терміново, час плине душе швидко.</a:t>
            </a:r>
          </a:p>
          <a:p>
            <a:endParaRPr lang="uk-UA" sz="2400" dirty="0"/>
          </a:p>
          <a:p>
            <a:r>
              <a:rPr lang="uk-U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Пропозиція до технічного сектору БКЦ. </a:t>
            </a:r>
            <a:r>
              <a:rPr lang="uk-UA" sz="2400" dirty="0"/>
              <a:t>Розробити достатньо детальну методичну інструкцію «</a:t>
            </a:r>
            <a:r>
              <a:rPr lang="en-US" sz="2400" dirty="0"/>
              <a:t>How to</a:t>
            </a:r>
            <a:r>
              <a:rPr lang="ru-RU" sz="2400" dirty="0"/>
              <a:t>»</a:t>
            </a:r>
            <a:r>
              <a:rPr lang="uk-UA" sz="2400" dirty="0"/>
              <a:t> для адміністраторів </a:t>
            </a:r>
            <a:r>
              <a:rPr lang="uk-UA" sz="2400" dirty="0" err="1"/>
              <a:t>грід-кластерів</a:t>
            </a:r>
            <a:r>
              <a:rPr lang="uk-UA" sz="2400" dirty="0"/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25629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257" y="620688"/>
            <a:ext cx="852837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800" b="1" dirty="0" err="1" smtClean="0">
                <a:solidFill>
                  <a:schemeClr val="tx2"/>
                </a:solidFill>
              </a:rPr>
              <a:t>Задачі</a:t>
            </a:r>
            <a:r>
              <a:rPr lang="ru-RU" sz="2800" b="1" dirty="0" smtClean="0">
                <a:solidFill>
                  <a:schemeClr val="tx2"/>
                </a:solidFill>
              </a:rPr>
              <a:t>, </a:t>
            </a:r>
            <a:r>
              <a:rPr lang="ru-RU" sz="2800" b="1" dirty="0" err="1" smtClean="0">
                <a:solidFill>
                  <a:schemeClr val="tx2"/>
                </a:solidFill>
              </a:rPr>
              <a:t>що</a:t>
            </a:r>
            <a:r>
              <a:rPr lang="ru-RU" sz="2800" b="1" dirty="0" smtClean="0">
                <a:solidFill>
                  <a:schemeClr val="tx2"/>
                </a:solidFill>
              </a:rPr>
              <a:t> </a:t>
            </a:r>
            <a:r>
              <a:rPr lang="ru-RU" sz="2800" b="1" dirty="0" err="1" smtClean="0">
                <a:solidFill>
                  <a:schemeClr val="tx2"/>
                </a:solidFill>
              </a:rPr>
              <a:t>вирішуються</a:t>
            </a:r>
            <a:r>
              <a:rPr lang="ru-RU" sz="2800" b="1" dirty="0" smtClean="0">
                <a:solidFill>
                  <a:schemeClr val="tx2"/>
                </a:solidFill>
              </a:rPr>
              <a:t> в проектах і </a:t>
            </a:r>
            <a:r>
              <a:rPr lang="ru-RU" sz="2800" b="1" dirty="0" err="1" smtClean="0">
                <a:solidFill>
                  <a:schemeClr val="tx2"/>
                </a:solidFill>
              </a:rPr>
              <a:t>головні</a:t>
            </a:r>
            <a:r>
              <a:rPr lang="ru-RU" sz="2800" b="1" dirty="0" smtClean="0">
                <a:solidFill>
                  <a:schemeClr val="tx2"/>
                </a:solidFill>
              </a:rPr>
              <a:t> р</a:t>
            </a:r>
            <a:r>
              <a:rPr lang="uk-UA" sz="2800" b="1" dirty="0" err="1" smtClean="0">
                <a:solidFill>
                  <a:schemeClr val="tx2"/>
                </a:solidFill>
              </a:rPr>
              <a:t>езультати</a:t>
            </a:r>
            <a:r>
              <a:rPr lang="uk-UA" sz="2800" b="1" dirty="0" smtClean="0">
                <a:solidFill>
                  <a:schemeClr val="tx2"/>
                </a:solidFill>
              </a:rPr>
              <a:t>, які  отримано на даний </a:t>
            </a:r>
            <a:r>
              <a:rPr lang="uk-UA" sz="2800" b="1" dirty="0" smtClean="0">
                <a:solidFill>
                  <a:schemeClr val="tx2"/>
                </a:solidFill>
              </a:rPr>
              <a:t>час</a:t>
            </a:r>
          </a:p>
          <a:p>
            <a:pPr marL="514350" indent="-514350" algn="just">
              <a:buFont typeface="+mj-lt"/>
              <a:buAutoNum type="arabicPeriod"/>
            </a:pPr>
            <a:endParaRPr lang="uk-UA" sz="2800" b="1" dirty="0" smtClean="0">
              <a:solidFill>
                <a:schemeClr val="tx2"/>
              </a:solidFill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uk-UA" sz="2800" b="1" dirty="0" smtClean="0">
                <a:solidFill>
                  <a:schemeClr val="tx2"/>
                </a:solidFill>
              </a:rPr>
              <a:t>Використання кластеру, якщо такий є в інституті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endParaRPr lang="en-US" sz="2800" b="1" dirty="0">
              <a:solidFill>
                <a:schemeClr val="tx2"/>
              </a:solidFill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b="1" dirty="0" err="1" smtClean="0">
                <a:solidFill>
                  <a:schemeClr val="tx2"/>
                </a:solidFill>
              </a:rPr>
              <a:t>Використання</a:t>
            </a:r>
            <a:r>
              <a:rPr lang="ru-RU" sz="2800" b="1" dirty="0" smtClean="0">
                <a:solidFill>
                  <a:schemeClr val="tx2"/>
                </a:solidFill>
              </a:rPr>
              <a:t> </a:t>
            </a:r>
            <a:r>
              <a:rPr lang="ru-RU" sz="2800" b="1" dirty="0" err="1" smtClean="0">
                <a:solidFill>
                  <a:schemeClr val="tx2"/>
                </a:solidFill>
              </a:rPr>
              <a:t>гр</a:t>
            </a:r>
            <a:r>
              <a:rPr lang="uk-UA" sz="2800" b="1" dirty="0" err="1" smtClean="0">
                <a:solidFill>
                  <a:schemeClr val="tx2"/>
                </a:solidFill>
              </a:rPr>
              <a:t>ід-обчислень</a:t>
            </a:r>
            <a:r>
              <a:rPr lang="uk-UA" sz="2800" b="1" dirty="0" smtClean="0">
                <a:solidFill>
                  <a:schemeClr val="tx2"/>
                </a:solidFill>
              </a:rPr>
              <a:t> в проектах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endParaRPr lang="uk-UA" sz="2800" b="1" dirty="0" smtClean="0">
              <a:solidFill>
                <a:schemeClr val="tx2"/>
              </a:solidFill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uk-UA" sz="2800" b="1" dirty="0" smtClean="0">
                <a:solidFill>
                  <a:schemeClr val="tx2"/>
                </a:solidFill>
              </a:rPr>
              <a:t>Розробка </a:t>
            </a:r>
            <a:r>
              <a:rPr lang="uk-UA" sz="2800" b="1" dirty="0" err="1" smtClean="0">
                <a:solidFill>
                  <a:schemeClr val="tx2"/>
                </a:solidFill>
              </a:rPr>
              <a:t>грідівського</a:t>
            </a:r>
            <a:r>
              <a:rPr lang="uk-UA" sz="2800" b="1" dirty="0" smtClean="0">
                <a:solidFill>
                  <a:schemeClr val="tx2"/>
                </a:solidFill>
              </a:rPr>
              <a:t> ПЗ в проектах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endParaRPr lang="uk-UA" sz="2800" b="1" dirty="0" smtClean="0">
              <a:solidFill>
                <a:schemeClr val="tx2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uk-UA" sz="2800" b="1" dirty="0" smtClean="0">
                <a:solidFill>
                  <a:schemeClr val="tx2"/>
                </a:solidFill>
              </a:rPr>
              <a:t>Потрібність в консультаціях і технічній допомозі з боку ККП і БКЦ</a:t>
            </a:r>
          </a:p>
          <a:p>
            <a:pPr algn="ctr"/>
            <a:endParaRPr lang="uk-UA" sz="2800" b="1" dirty="0" smtClean="0">
              <a:solidFill>
                <a:schemeClr val="tx2"/>
              </a:solidFill>
            </a:endParaRPr>
          </a:p>
          <a:p>
            <a:pPr algn="ctr"/>
            <a:r>
              <a:rPr lang="uk-UA" sz="2800" b="1" dirty="0" smtClean="0">
                <a:solidFill>
                  <a:schemeClr val="tx2"/>
                </a:solidFill>
              </a:rPr>
              <a:t> 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978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571"/>
            <a:ext cx="7743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rgbClr val="FF0000"/>
                </a:solidFill>
              </a:rPr>
              <a:t>ІПМ ім. І.М. </a:t>
            </a:r>
            <a:r>
              <a:rPr lang="uk-UA" sz="2000" b="1" dirty="0" err="1" smtClean="0">
                <a:solidFill>
                  <a:srgbClr val="FF0000"/>
                </a:solidFill>
              </a:rPr>
              <a:t>Францевича</a:t>
            </a:r>
            <a:r>
              <a:rPr lang="uk-UA" sz="2000" b="1" dirty="0" smtClean="0">
                <a:solidFill>
                  <a:srgbClr val="FF0000"/>
                </a:solidFill>
              </a:rPr>
              <a:t>, Київ.</a:t>
            </a:r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uk-UA" sz="2000" b="1" dirty="0" smtClean="0">
                <a:solidFill>
                  <a:srgbClr val="663300"/>
                </a:solidFill>
              </a:rPr>
              <a:t>Обсяг фінансування </a:t>
            </a:r>
            <a:r>
              <a:rPr lang="en-US" sz="2000" dirty="0" smtClean="0"/>
              <a:t>– </a:t>
            </a:r>
            <a:r>
              <a:rPr lang="ru-RU" sz="2000" b="1" dirty="0" smtClean="0"/>
              <a:t>74 тис. </a:t>
            </a:r>
            <a:r>
              <a:rPr lang="ru-RU" sz="2000" b="1" dirty="0" err="1" smtClean="0"/>
              <a:t>грн</a:t>
            </a:r>
            <a:r>
              <a:rPr lang="uk-UA" sz="2400" dirty="0" smtClean="0"/>
              <a:t>.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710" y="1651804"/>
            <a:ext cx="912629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Мультімасштабне</a:t>
            </a:r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моделювання поведінки композиційних матеріалів при </a:t>
            </a:r>
            <a:r>
              <a:rPr lang="uk-UA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наноіндентувані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інтенсивних статичних і динамічних навантаженнях і діях; комп'ютерного моделювання направленої кристалізації евтектичних сплавів</a:t>
            </a:r>
            <a:endParaRPr lang="ru-RU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uk-UA" b="1" dirty="0" smtClean="0">
                <a:solidFill>
                  <a:srgbClr val="663300"/>
                </a:solidFill>
                <a:latin typeface="+mj-lt"/>
              </a:rPr>
              <a:t>Головні результати</a:t>
            </a:r>
            <a:endParaRPr lang="en-US" b="1" dirty="0" smtClean="0">
              <a:solidFill>
                <a:srgbClr val="663300"/>
              </a:solidFill>
              <a:latin typeface="+mj-lt"/>
            </a:endParaRPr>
          </a:p>
          <a:p>
            <a:r>
              <a:rPr lang="ru-RU" i="1" dirty="0">
                <a:solidFill>
                  <a:schemeClr val="tx2">
                    <a:lumMod val="75000"/>
                  </a:schemeClr>
                </a:solidFill>
              </a:rPr>
              <a:t>Проведено: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першопринципн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розрахунки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щільності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станів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для ряду </a:t>
            </a:r>
            <a:r>
              <a:rPr lang="uk-UA" dirty="0" err="1">
                <a:solidFill>
                  <a:schemeClr val="tx2">
                    <a:lumMod val="75000"/>
                  </a:schemeClr>
                </a:solidFill>
              </a:rPr>
              <a:t>високоентропійних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 багатоатомних сплавів, </a:t>
            </a:r>
          </a:p>
          <a:p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моделювання направленої кристалізації евтектичних сплавів LaB6-MeB2 (</a:t>
            </a:r>
            <a:r>
              <a:rPr lang="uk-UA" dirty="0" err="1">
                <a:solidFill>
                  <a:schemeClr val="tx2">
                    <a:lumMod val="75000"/>
                  </a:schemeClr>
                </a:solidFill>
              </a:rPr>
              <a:t>Me=Zr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uk-UA" dirty="0" err="1">
                <a:solidFill>
                  <a:schemeClr val="tx2">
                    <a:lumMod val="75000"/>
                  </a:schemeClr>
                </a:solidFill>
              </a:rPr>
              <a:t>Ti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закуплено і встановлено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обчислювальний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сервер;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</a:t>
            </a:r>
            <a:r>
              <a:rPr lang="uk-UA" dirty="0" err="1">
                <a:solidFill>
                  <a:schemeClr val="tx2">
                    <a:lumMod val="75000"/>
                  </a:schemeClr>
                </a:solidFill>
              </a:rPr>
              <a:t>озроблена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документація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 для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реєстрації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віртуальної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організації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uk-UA" dirty="0" err="1">
                <a:solidFill>
                  <a:schemeClr val="tx2">
                    <a:lumMod val="75000"/>
                  </a:schemeClr>
                </a:solidFill>
              </a:rPr>
              <a:t>розроблен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 веб-сайт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віртуальної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організації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lvl="0"/>
            <a:r>
              <a:rPr lang="ru-RU" b="1" dirty="0" smtClean="0">
                <a:solidFill>
                  <a:srgbClr val="793905"/>
                </a:solidFill>
              </a:rPr>
              <a:t>Як </a:t>
            </a:r>
            <a:r>
              <a:rPr lang="ru-RU" b="1" dirty="0">
                <a:solidFill>
                  <a:srgbClr val="793905"/>
                </a:solidFill>
              </a:rPr>
              <a:t>в </a:t>
            </a:r>
            <a:r>
              <a:rPr lang="ru-RU" b="1" dirty="0" err="1">
                <a:solidFill>
                  <a:srgbClr val="793905"/>
                </a:solidFill>
              </a:rPr>
              <a:t>Вашому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проекті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використовується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саме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грід</a:t>
            </a:r>
            <a:r>
              <a:rPr lang="ru-RU" b="1" dirty="0">
                <a:solidFill>
                  <a:srgbClr val="793905"/>
                </a:solidFill>
              </a:rPr>
              <a:t>?</a:t>
            </a:r>
          </a:p>
          <a:p>
            <a:pPr lvl="1" algn="just"/>
            <a:r>
              <a:rPr lang="uk-UA" dirty="0"/>
              <a:t>Спроби запуску задач в ВО </a:t>
            </a:r>
            <a:r>
              <a:rPr lang="ru-RU" dirty="0"/>
              <a:t>“</a:t>
            </a:r>
            <a:r>
              <a:rPr lang="en-US" dirty="0"/>
              <a:t>BITP</a:t>
            </a:r>
            <a:r>
              <a:rPr lang="ru-RU" dirty="0"/>
              <a:t>” </a:t>
            </a:r>
            <a:r>
              <a:rPr lang="uk-UA" dirty="0"/>
              <a:t>поки, </a:t>
            </a:r>
            <a:r>
              <a:rPr lang="ru-RU" dirty="0"/>
              <a:t>на жаль</a:t>
            </a:r>
            <a:r>
              <a:rPr lang="uk-UA" dirty="0"/>
              <a:t>, були не успішними</a:t>
            </a:r>
            <a:r>
              <a:rPr lang="uk-UA" dirty="0" smtClean="0"/>
              <a:t>.</a:t>
            </a:r>
          </a:p>
          <a:p>
            <a:pPr lvl="0" algn="just"/>
            <a:r>
              <a:rPr lang="ru-RU" b="1" dirty="0" err="1">
                <a:solidFill>
                  <a:srgbClr val="793905"/>
                </a:solidFill>
              </a:rPr>
              <a:t>Чи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розроблялось</a:t>
            </a:r>
            <a:r>
              <a:rPr lang="ru-RU" b="1" dirty="0">
                <a:solidFill>
                  <a:srgbClr val="793905"/>
                </a:solidFill>
              </a:rPr>
              <a:t> будь-яке </a:t>
            </a:r>
            <a:r>
              <a:rPr lang="ru-RU" b="1" dirty="0" err="1">
                <a:solidFill>
                  <a:srgbClr val="793905"/>
                </a:solidFill>
              </a:rPr>
              <a:t>грідівське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програмне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забезпечення</a:t>
            </a:r>
            <a:r>
              <a:rPr lang="ru-RU" b="1" dirty="0">
                <a:solidFill>
                  <a:srgbClr val="793905"/>
                </a:solidFill>
              </a:rPr>
              <a:t>, </a:t>
            </a:r>
            <a:r>
              <a:rPr lang="ru-RU" b="1" dirty="0" err="1">
                <a:solidFill>
                  <a:srgbClr val="793905"/>
                </a:solidFill>
              </a:rPr>
              <a:t>сервіси</a:t>
            </a:r>
            <a:r>
              <a:rPr lang="ru-RU" b="1" dirty="0">
                <a:solidFill>
                  <a:srgbClr val="793905"/>
                </a:solidFill>
              </a:rPr>
              <a:t> для </a:t>
            </a:r>
            <a:r>
              <a:rPr lang="ru-RU" b="1" dirty="0" err="1">
                <a:solidFill>
                  <a:srgbClr val="793905"/>
                </a:solidFill>
              </a:rPr>
              <a:t>користувачів</a:t>
            </a:r>
            <a:r>
              <a:rPr lang="ru-RU" b="1" dirty="0">
                <a:solidFill>
                  <a:srgbClr val="793905"/>
                </a:solidFill>
              </a:rPr>
              <a:t>, веб-</a:t>
            </a:r>
            <a:r>
              <a:rPr lang="ru-RU" b="1" dirty="0" err="1">
                <a:solidFill>
                  <a:srgbClr val="793905"/>
                </a:solidFill>
              </a:rPr>
              <a:t>сайти</a:t>
            </a:r>
            <a:r>
              <a:rPr lang="ru-RU" b="1" dirty="0">
                <a:solidFill>
                  <a:srgbClr val="793905"/>
                </a:solidFill>
              </a:rPr>
              <a:t>)? </a:t>
            </a:r>
          </a:p>
          <a:p>
            <a:pPr lvl="1" algn="just"/>
            <a:r>
              <a:rPr lang="uk-UA" dirty="0" err="1"/>
              <a:t>Розроблен</a:t>
            </a:r>
            <a:r>
              <a:rPr lang="uk-UA" dirty="0"/>
              <a:t> веб-сайт </a:t>
            </a:r>
            <a:r>
              <a:rPr lang="ru-RU" dirty="0" err="1"/>
              <a:t>віртуальної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uk-UA" dirty="0"/>
              <a:t>.</a:t>
            </a:r>
            <a:endParaRPr lang="ru-RU" dirty="0"/>
          </a:p>
          <a:p>
            <a:pPr lvl="0"/>
            <a:r>
              <a:rPr lang="ru-RU" b="1" dirty="0" err="1">
                <a:solidFill>
                  <a:srgbClr val="793905"/>
                </a:solidFill>
              </a:rPr>
              <a:t>Чи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потрібна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допомога</a:t>
            </a:r>
            <a:r>
              <a:rPr lang="ru-RU" b="1" dirty="0">
                <a:solidFill>
                  <a:srgbClr val="793905"/>
                </a:solidFill>
              </a:rPr>
              <a:t> з боку ККП у </a:t>
            </a:r>
            <a:r>
              <a:rPr lang="ru-RU" b="1" dirty="0" err="1">
                <a:solidFill>
                  <a:srgbClr val="793905"/>
                </a:solidFill>
              </a:rPr>
              <a:t>виконанні</a:t>
            </a:r>
            <a:r>
              <a:rPr lang="ru-RU" b="1" dirty="0">
                <a:solidFill>
                  <a:srgbClr val="793905"/>
                </a:solidFill>
              </a:rPr>
              <a:t> проекту?</a:t>
            </a:r>
          </a:p>
          <a:p>
            <a:pPr lvl="1"/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Так, д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опомога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необхідна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організації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запуску задач в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грід-середовищі</a:t>
            </a:r>
            <a:r>
              <a:rPr lang="en-US" dirty="0" smtClean="0"/>
              <a:t> </a:t>
            </a:r>
            <a:endParaRPr lang="ru-RU" dirty="0" smtClean="0"/>
          </a:p>
          <a:p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18256" y="501849"/>
            <a:ext cx="91622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/>
              <a:t>Модернізація існуючого </a:t>
            </a:r>
            <a:r>
              <a:rPr lang="uk-UA" sz="2000" b="1" dirty="0" err="1"/>
              <a:t>грід-кластера</a:t>
            </a:r>
            <a:r>
              <a:rPr lang="uk-UA" sz="2000" b="1" dirty="0"/>
              <a:t> до рівня тематичного </a:t>
            </a:r>
            <a:r>
              <a:rPr lang="uk-UA" sz="2000" b="1" dirty="0" err="1" smtClean="0"/>
              <a:t>грід-вузла</a:t>
            </a:r>
            <a:r>
              <a:rPr lang="uk-UA" sz="2000" b="1" dirty="0" smtClean="0"/>
              <a:t> </a:t>
            </a:r>
            <a:r>
              <a:rPr lang="uk-UA" sz="2000" b="1" dirty="0"/>
              <a:t>«Перспективні матеріали» як базового для </a:t>
            </a:r>
            <a:r>
              <a:rPr lang="uk-UA" sz="2000" b="1" dirty="0" smtClean="0"/>
              <a:t>віртуальної </a:t>
            </a:r>
            <a:r>
              <a:rPr lang="uk-UA" sz="2000" b="1" dirty="0"/>
              <a:t>організації «Матеріалознавство перспективних матеріалів»</a:t>
            </a:r>
            <a:r>
              <a:rPr lang="ru-RU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298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902"/>
            <a:ext cx="523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rgbClr val="FF0000"/>
                </a:solidFill>
              </a:rPr>
              <a:t>ІПФ, </a:t>
            </a:r>
            <a:r>
              <a:rPr lang="uk-UA" sz="2000" b="1" dirty="0" smtClean="0">
                <a:solidFill>
                  <a:srgbClr val="FF0000"/>
                </a:solidFill>
              </a:rPr>
              <a:t>Суми. </a:t>
            </a:r>
            <a:r>
              <a:rPr lang="uk-UA" sz="2000" b="1" dirty="0">
                <a:solidFill>
                  <a:srgbClr val="663300"/>
                </a:solidFill>
              </a:rPr>
              <a:t>Обсяг </a:t>
            </a:r>
            <a:r>
              <a:rPr lang="uk-UA" sz="2000" b="1" dirty="0" smtClean="0">
                <a:solidFill>
                  <a:srgbClr val="663300"/>
                </a:solidFill>
              </a:rPr>
              <a:t>фінансування – </a:t>
            </a:r>
            <a:r>
              <a:rPr lang="uk-UA" sz="2000" b="1" dirty="0" smtClean="0"/>
              <a:t>94 тис. грн.</a:t>
            </a:r>
            <a:r>
              <a:rPr lang="uk-UA" sz="2000" b="1" dirty="0" smtClean="0">
                <a:solidFill>
                  <a:srgbClr val="FF0000"/>
                </a:solidFill>
              </a:rPr>
              <a:t> 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016" y="1124744"/>
            <a:ext cx="894501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Розроблення нових,  встановлення та адаптація існуючих програмних кодів для проведення </a:t>
            </a:r>
            <a:r>
              <a:rPr lang="uk-UA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мультимасштабного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моделювання </a:t>
            </a:r>
            <a:r>
              <a:rPr lang="uk-UA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мікроструктурних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перетворень в реакторних матеріалах при опроміненні</a:t>
            </a:r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</a:t>
            </a:r>
            <a:endParaRPr lang="en-US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lvl="0" algn="just"/>
            <a:r>
              <a:rPr lang="uk-UA" b="1" dirty="0">
                <a:solidFill>
                  <a:srgbClr val="663300"/>
                </a:solidFill>
              </a:rPr>
              <a:t>Головні результати</a:t>
            </a:r>
            <a:endParaRPr lang="en-US" b="1" dirty="0">
              <a:solidFill>
                <a:srgbClr val="663300"/>
              </a:solidFill>
            </a:endParaRPr>
          </a:p>
          <a:p>
            <a:r>
              <a:rPr lang="uk-UA" dirty="0">
                <a:solidFill>
                  <a:srgbClr val="002060"/>
                </a:solidFill>
                <a:latin typeface="Times New Roman" pitchFamily="18" charset="0"/>
              </a:rPr>
              <a:t>Проведено моделювання процесів </a:t>
            </a:r>
            <a:r>
              <a:rPr lang="uk-UA" dirty="0" err="1">
                <a:solidFill>
                  <a:srgbClr val="002060"/>
                </a:solidFill>
                <a:latin typeface="Times New Roman" pitchFamily="18" charset="0"/>
              </a:rPr>
              <a:t>структуроутврення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</a:rPr>
              <a:t> в системі точкових дефектів для матеріалів, що піддаються сталій дії опромінення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</a:rPr>
              <a:t>.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r>
              <a:rPr lang="uk-UA" dirty="0" err="1">
                <a:solidFill>
                  <a:srgbClr val="002060"/>
                </a:solidFill>
                <a:latin typeface="Times New Roman" pitchFamily="18" charset="0"/>
              </a:rPr>
              <a:t>Розвинено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</a:rPr>
              <a:t> формалізм для послідовного опису </a:t>
            </a:r>
            <a:r>
              <a:rPr lang="uk-UA" dirty="0" err="1">
                <a:solidFill>
                  <a:srgbClr val="002060"/>
                </a:solidFill>
                <a:latin typeface="Times New Roman" pitchFamily="18" charset="0"/>
              </a:rPr>
              <a:t>мікроструктурних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</a:rPr>
              <a:t> перетворень і фазового розшарування у системах, що перебувають у сильно </a:t>
            </a:r>
            <a:r>
              <a:rPr lang="uk-UA" dirty="0" err="1">
                <a:solidFill>
                  <a:srgbClr val="002060"/>
                </a:solidFill>
                <a:latin typeface="Times New Roman" pitchFamily="18" charset="0"/>
              </a:rPr>
              <a:t>нерівноважних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</a:rPr>
              <a:t> умовах, викликаних дією 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</a:rPr>
              <a:t>опромінення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  <a:p>
            <a:r>
              <a:rPr lang="uk-UA" b="1" dirty="0">
                <a:solidFill>
                  <a:srgbClr val="793905"/>
                </a:solidFill>
              </a:rPr>
              <a:t>Використання </a:t>
            </a:r>
            <a:r>
              <a:rPr lang="uk-UA" b="1" dirty="0" err="1">
                <a:solidFill>
                  <a:srgbClr val="793905"/>
                </a:solidFill>
              </a:rPr>
              <a:t>грід</a:t>
            </a:r>
            <a:r>
              <a:rPr lang="uk-UA" b="1" dirty="0">
                <a:solidFill>
                  <a:srgbClr val="793905"/>
                </a:solidFill>
              </a:rPr>
              <a:t> та </a:t>
            </a:r>
            <a:r>
              <a:rPr lang="uk-UA" b="1" dirty="0" err="1">
                <a:solidFill>
                  <a:srgbClr val="793905"/>
                </a:solidFill>
              </a:rPr>
              <a:t>грід-кластеру</a:t>
            </a:r>
            <a:r>
              <a:rPr lang="uk-UA" b="1" dirty="0">
                <a:solidFill>
                  <a:srgbClr val="793905"/>
                </a:solidFill>
              </a:rPr>
              <a:t> </a:t>
            </a:r>
            <a:r>
              <a:rPr lang="uk-UA" b="1" dirty="0" smtClean="0">
                <a:solidFill>
                  <a:srgbClr val="793905"/>
                </a:solidFill>
              </a:rPr>
              <a:t>ІПФ</a:t>
            </a:r>
            <a:endParaRPr lang="en-US" b="1" dirty="0" smtClean="0">
              <a:solidFill>
                <a:srgbClr val="793905"/>
              </a:solidFill>
            </a:endParaRPr>
          </a:p>
          <a:p>
            <a:r>
              <a:rPr lang="uk-UA" dirty="0">
                <a:solidFill>
                  <a:srgbClr val="002060"/>
                </a:solidFill>
                <a:latin typeface="Times New Roman" pitchFamily="18" charset="0"/>
              </a:rPr>
              <a:t>Розроблені програмні коди для моделювання динаміки дефектів адаптовано для використання у </a:t>
            </a:r>
            <a:r>
              <a:rPr lang="uk-UA" dirty="0" err="1">
                <a:solidFill>
                  <a:srgbClr val="002060"/>
                </a:solidFill>
                <a:latin typeface="Times New Roman" pitchFamily="18" charset="0"/>
              </a:rPr>
              <a:t>грід-середовищі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</a:rPr>
              <a:t> та апробовано із залученням обчислювальних потужностей віртуальної організації MULTISCALE та потужності </a:t>
            </a: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</a:rPr>
              <a:t>грід-кластеру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</a:rPr>
              <a:t>ІПФ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  <a:p>
            <a:r>
              <a:rPr lang="uk-UA" dirty="0">
                <a:solidFill>
                  <a:srgbClr val="002060"/>
                </a:solidFill>
                <a:latin typeface="Times New Roman" pitchFamily="18" charset="0"/>
              </a:rPr>
              <a:t>В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</a:rPr>
              <a:t>становлено 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</a:rPr>
              <a:t>програмний пакет LLAMPS для проведення моделювання поведінки та </a:t>
            </a:r>
            <a:r>
              <a:rPr lang="uk-UA" dirty="0" err="1">
                <a:solidFill>
                  <a:srgbClr val="002060"/>
                </a:solidFill>
                <a:latin typeface="Times New Roman" pitchFamily="18" charset="0"/>
              </a:rPr>
              <a:t>мікроструктурних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</a:rPr>
              <a:t> перетворень конкретних кристалічних систем методами молекулярної динаміки в </a:t>
            </a:r>
            <a:r>
              <a:rPr lang="uk-UA" dirty="0" err="1">
                <a:solidFill>
                  <a:srgbClr val="002060"/>
                </a:solidFill>
                <a:latin typeface="Times New Roman" pitchFamily="18" charset="0"/>
              </a:rPr>
              <a:t>грід-середовищі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</a:rPr>
              <a:t>, 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</a:rPr>
              <a:t>Встановлено 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</a:rPr>
              <a:t>програмний пакет PARADIS для проведення моделювання дислокаційного ансамблю за різних умов механічного навантаження конкретних кристалічних систем</a:t>
            </a:r>
            <a:r>
              <a:rPr lang="uk-UA" dirty="0">
                <a:latin typeface="Times New Roman" pitchFamily="18" charset="0"/>
              </a:rPr>
              <a:t>.  </a:t>
            </a:r>
            <a:r>
              <a:rPr lang="uk-UA" dirty="0"/>
              <a:t> </a:t>
            </a:r>
          </a:p>
          <a:p>
            <a:r>
              <a:rPr lang="uk-UA" b="1" dirty="0">
                <a:solidFill>
                  <a:srgbClr val="793905"/>
                </a:solidFill>
              </a:rPr>
              <a:t>Чи потрібна допомога з боку ККП у виконанні проекту</a:t>
            </a:r>
            <a:r>
              <a:rPr lang="uk-UA" b="1" dirty="0" smtClean="0">
                <a:solidFill>
                  <a:srgbClr val="793905"/>
                </a:solidFill>
              </a:rPr>
              <a:t>?</a:t>
            </a:r>
          </a:p>
          <a:p>
            <a:r>
              <a:rPr lang="uk-UA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Так. </a:t>
            </a:r>
            <a:r>
              <a:rPr lang="uk-UA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Грід-кластер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ІПФ НАН України не ідентифікується в статистиці УНГ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403012"/>
            <a:ext cx="91240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/>
              <a:t>Впровадження </a:t>
            </a:r>
            <a:r>
              <a:rPr lang="uk-UA" sz="2000" b="1" dirty="0" err="1" smtClean="0"/>
              <a:t>грід-технологій</a:t>
            </a:r>
            <a:r>
              <a:rPr lang="uk-UA" sz="2000" b="1" dirty="0" smtClean="0"/>
              <a:t> для вирішення задач </a:t>
            </a:r>
            <a:r>
              <a:rPr lang="uk-UA" sz="2000" b="1" dirty="0" err="1" smtClean="0"/>
              <a:t>мультимасштабного</a:t>
            </a:r>
            <a:r>
              <a:rPr lang="uk-UA" sz="2000" b="1" dirty="0" smtClean="0"/>
              <a:t> моделювання </a:t>
            </a:r>
            <a:r>
              <a:rPr lang="uk-UA" sz="2000" b="1" dirty="0" err="1" smtClean="0"/>
              <a:t>мікроструктурних</a:t>
            </a:r>
            <a:r>
              <a:rPr lang="uk-UA" sz="2000" b="1" dirty="0" smtClean="0"/>
              <a:t> перетворень в матеріалах реакторної техніки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3819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8452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rgbClr val="FF0000"/>
                </a:solidFill>
              </a:rPr>
              <a:t>ІК ім. В.М. </a:t>
            </a:r>
            <a:r>
              <a:rPr lang="uk-UA" sz="2000" b="1" dirty="0" smtClean="0">
                <a:solidFill>
                  <a:srgbClr val="FF0000"/>
                </a:solidFill>
              </a:rPr>
              <a:t>Глушкова.    </a:t>
            </a:r>
            <a:r>
              <a:rPr lang="uk-UA" sz="2000" b="1" dirty="0" smtClean="0">
                <a:solidFill>
                  <a:srgbClr val="663300"/>
                </a:solidFill>
              </a:rPr>
              <a:t>Обсяг </a:t>
            </a:r>
            <a:r>
              <a:rPr lang="uk-UA" sz="2000" b="1" dirty="0">
                <a:solidFill>
                  <a:srgbClr val="663300"/>
                </a:solidFill>
              </a:rPr>
              <a:t>фінансування – </a:t>
            </a:r>
            <a:r>
              <a:rPr lang="uk-UA" sz="2000" b="1" dirty="0" smtClean="0"/>
              <a:t>84 тис</a:t>
            </a:r>
            <a:r>
              <a:rPr lang="uk-UA" sz="2000" b="1" dirty="0"/>
              <a:t>. грн</a:t>
            </a:r>
            <a:r>
              <a:rPr lang="uk-UA" sz="2000" b="1" dirty="0" smtClean="0"/>
              <a:t>. </a:t>
            </a:r>
            <a:r>
              <a:rPr lang="uk-UA" sz="2000" dirty="0" err="1"/>
              <a:t>Н.к</a:t>
            </a:r>
            <a:r>
              <a:rPr lang="uk-UA" sz="2000" dirty="0"/>
              <a:t>.: </a:t>
            </a:r>
            <a:r>
              <a:rPr lang="uk-UA" sz="2000" dirty="0" smtClean="0"/>
              <a:t> </a:t>
            </a:r>
            <a:r>
              <a:rPr lang="uk-UA" sz="2000" b="1" dirty="0" smtClean="0"/>
              <a:t>В.С.</a:t>
            </a:r>
            <a:r>
              <a:rPr lang="uk-UA" sz="2000" dirty="0" smtClean="0"/>
              <a:t> </a:t>
            </a:r>
            <a:r>
              <a:rPr lang="uk-UA" sz="2000" b="1" dirty="0" smtClean="0"/>
              <a:t>Дейнека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92696"/>
            <a:ext cx="90364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/>
              <a:t>Розробка математичного та програмного </a:t>
            </a:r>
            <a:r>
              <a:rPr lang="uk-UA" sz="2000" b="1" dirty="0" err="1"/>
              <a:t>грід-орієнтованого</a:t>
            </a:r>
            <a:r>
              <a:rPr lang="uk-UA" sz="2000" b="1" dirty="0"/>
              <a:t> забезпечення для моделювання та прикладних досліджень в галузях механіки, ідентифікації </a:t>
            </a:r>
            <a:r>
              <a:rPr lang="uk-UA" sz="2000" b="1" dirty="0" err="1"/>
              <a:t>нанопористих</a:t>
            </a:r>
            <a:r>
              <a:rPr lang="uk-UA" sz="2000" b="1" dirty="0"/>
              <a:t> матеріалів, біометрії та </a:t>
            </a:r>
            <a:r>
              <a:rPr lang="uk-UA" sz="2000" b="1" dirty="0" err="1"/>
              <a:t>криптоаналізу</a:t>
            </a:r>
            <a:r>
              <a:rPr lang="uk-UA" sz="2000" b="1" dirty="0"/>
              <a:t>. 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708359"/>
            <a:ext cx="892899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Створення 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пакету програм моделювання тривимірних процесів усталеної та неусталеної теплопровідності, пружності та термопружності багатокомпонентних тіл (з прошарками), орієнтованого на виконання багатоваріантного </a:t>
            </a:r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моделювання. </a:t>
            </a:r>
          </a:p>
          <a:p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Зокрема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 2012 р. – створення математичних моделей задач усталеної теплопровідності в багатокомпонентних просторових суцільних середовищах та розробка програмного забезпечення багатоваріантного моделювання цих процесів (розробка розрахункових модулів, орієнтованих на розподілені обчислення в </a:t>
            </a:r>
            <a:r>
              <a:rPr lang="uk-UA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грід-мережі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endParaRPr lang="uk-UA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Крім 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того, проектом передбачено створення </a:t>
            </a:r>
            <a:r>
              <a:rPr lang="uk-UA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грід-орієнтованого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програмного забезпечення для здійснення </a:t>
            </a:r>
            <a:r>
              <a:rPr lang="uk-UA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криптоаналізу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розробка спеціалізованих лабораторних практикумів по застосуванню </a:t>
            </a:r>
            <a:r>
              <a:rPr lang="uk-UA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грід-технологій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межах навчальних курсів ТНТУ та створення навчального посібника з курсу «Паралельні та розподілені обчислення</a:t>
            </a:r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</a:p>
          <a:p>
            <a:r>
              <a:rPr lang="uk-UA" b="1" dirty="0">
                <a:solidFill>
                  <a:srgbClr val="793905"/>
                </a:solidFill>
              </a:rPr>
              <a:t>Головні </a:t>
            </a:r>
            <a:r>
              <a:rPr lang="uk-UA" b="1" dirty="0" smtClean="0">
                <a:solidFill>
                  <a:srgbClr val="793905"/>
                </a:solidFill>
              </a:rPr>
              <a:t>результати</a:t>
            </a:r>
          </a:p>
          <a:p>
            <a:r>
              <a:rPr lang="uk-UA" dirty="0">
                <a:solidFill>
                  <a:srgbClr val="002060"/>
                </a:solidFill>
              </a:rPr>
              <a:t>Розроблено математичні моделі задач усталеної теплопровідності в багатокомпонентних просторових суцільних середовищах</a:t>
            </a:r>
            <a:r>
              <a:rPr lang="uk-UA" dirty="0" smtClean="0">
                <a:solidFill>
                  <a:srgbClr val="002060"/>
                </a:solidFill>
              </a:rPr>
              <a:t>.</a:t>
            </a:r>
          </a:p>
          <a:p>
            <a:pPr lvl="0"/>
            <a:r>
              <a:rPr lang="uk-UA" dirty="0">
                <a:solidFill>
                  <a:srgbClr val="002060"/>
                </a:solidFill>
              </a:rPr>
              <a:t>Розроблено архітектуру програмного забезпечення багатоваріантного моделювання процесів теплопровідності, орієнтованого на розподілені обчислення в </a:t>
            </a:r>
            <a:r>
              <a:rPr lang="uk-UA" dirty="0" err="1">
                <a:solidFill>
                  <a:srgbClr val="002060"/>
                </a:solidFill>
              </a:rPr>
              <a:t>грід</a:t>
            </a:r>
            <a:r>
              <a:rPr lang="uk-UA" dirty="0">
                <a:solidFill>
                  <a:srgbClr val="002060"/>
                </a:solidFill>
              </a:rPr>
              <a:t>. </a:t>
            </a:r>
          </a:p>
          <a:p>
            <a:endParaRPr lang="ru-RU" b="1" dirty="0">
              <a:solidFill>
                <a:srgbClr val="7939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020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1228" y="116632"/>
            <a:ext cx="904277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 smtClean="0">
                <a:solidFill>
                  <a:srgbClr val="002060"/>
                </a:solidFill>
              </a:rPr>
              <a:t>Розроблено  </a:t>
            </a:r>
            <a:r>
              <a:rPr lang="uk-UA" dirty="0">
                <a:solidFill>
                  <a:srgbClr val="002060"/>
                </a:solidFill>
              </a:rPr>
              <a:t>формати файлів вхідних та вихідних даних, схему зберігання даних розв’язуваної задачі в оперативній пам’яті. Написано програмні модулі для роботи з цими форматами</a:t>
            </a:r>
            <a:r>
              <a:rPr lang="uk-UA" dirty="0" smtClean="0">
                <a:solidFill>
                  <a:srgbClr val="002060"/>
                </a:solidFill>
              </a:rPr>
              <a:t>. Виконується </a:t>
            </a:r>
            <a:r>
              <a:rPr lang="uk-UA" dirty="0">
                <a:solidFill>
                  <a:srgbClr val="002060"/>
                </a:solidFill>
              </a:rPr>
              <a:t>програмна реалізація обчислювальних алгоритмів згідно розробленої архітектури.</a:t>
            </a:r>
            <a:endParaRPr lang="ru-RU" dirty="0">
              <a:solidFill>
                <a:srgbClr val="002060"/>
              </a:solidFill>
            </a:endParaRPr>
          </a:p>
          <a:p>
            <a:pPr lvl="0"/>
            <a:r>
              <a:rPr lang="uk-UA" dirty="0">
                <a:solidFill>
                  <a:srgbClr val="002060"/>
                </a:solidFill>
              </a:rPr>
              <a:t>Обґрунтовано та розроблено </a:t>
            </a:r>
            <a:r>
              <a:rPr lang="uk-UA" dirty="0" err="1">
                <a:solidFill>
                  <a:srgbClr val="002060"/>
                </a:solidFill>
              </a:rPr>
              <a:t>грід-орієнтоване</a:t>
            </a:r>
            <a:r>
              <a:rPr lang="uk-UA" dirty="0">
                <a:solidFill>
                  <a:srgbClr val="002060"/>
                </a:solidFill>
              </a:rPr>
              <a:t> математичне та програмне забезпечення, що реалізує метод “</a:t>
            </a:r>
            <a:r>
              <a:rPr lang="uk-UA" dirty="0" err="1">
                <a:solidFill>
                  <a:srgbClr val="002060"/>
                </a:solidFill>
              </a:rPr>
              <a:t>сендвіч-атаки</a:t>
            </a:r>
            <a:r>
              <a:rPr lang="uk-UA" dirty="0">
                <a:solidFill>
                  <a:srgbClr val="002060"/>
                </a:solidFill>
              </a:rPr>
              <a:t>” на алгоритм </a:t>
            </a:r>
            <a:r>
              <a:rPr lang="uk-UA" dirty="0" err="1">
                <a:solidFill>
                  <a:srgbClr val="002060"/>
                </a:solidFill>
              </a:rPr>
              <a:t>Kasumi</a:t>
            </a:r>
            <a:r>
              <a:rPr lang="uk-UA" dirty="0">
                <a:solidFill>
                  <a:srgbClr val="002060"/>
                </a:solidFill>
              </a:rPr>
              <a:t>, алгебраїчний </a:t>
            </a:r>
            <a:r>
              <a:rPr lang="uk-UA" dirty="0" err="1">
                <a:solidFill>
                  <a:srgbClr val="002060"/>
                </a:solidFill>
              </a:rPr>
              <a:t>криптоаналіз</a:t>
            </a:r>
            <a:r>
              <a:rPr lang="uk-UA" dirty="0">
                <a:solidFill>
                  <a:srgbClr val="002060"/>
                </a:solidFill>
              </a:rPr>
              <a:t> та метод повного перебору. </a:t>
            </a:r>
            <a:endParaRPr lang="ru-RU" dirty="0">
              <a:solidFill>
                <a:srgbClr val="002060"/>
              </a:solidFill>
            </a:endParaRPr>
          </a:p>
          <a:p>
            <a:pPr lvl="0"/>
            <a:r>
              <a:rPr lang="uk-UA" dirty="0">
                <a:solidFill>
                  <a:srgbClr val="002060"/>
                </a:solidFill>
              </a:rPr>
              <a:t>Розроблено спеціалізований лабораторний практикум по застосуванню </a:t>
            </a:r>
            <a:r>
              <a:rPr lang="uk-UA" dirty="0" err="1">
                <a:solidFill>
                  <a:srgbClr val="002060"/>
                </a:solidFill>
              </a:rPr>
              <a:t>грід-технологій</a:t>
            </a:r>
            <a:r>
              <a:rPr lang="uk-UA" dirty="0">
                <a:solidFill>
                  <a:srgbClr val="002060"/>
                </a:solidFill>
              </a:rPr>
              <a:t> в межах курсів «Паралельні та розподілені обчислення» та «Системне програмне забезпечення» для студентів напряму 6.050102 — Комп'ютерна інженерія, а також для магістрів спеціальності 8.05010201- Комп'ютерні системи та мережі в межах курсу «Інформаційні системи паралельної та розподіленої обробки даних». </a:t>
            </a:r>
            <a:r>
              <a:rPr lang="uk-UA" dirty="0" err="1">
                <a:solidFill>
                  <a:srgbClr val="002060"/>
                </a:solidFill>
              </a:rPr>
              <a:t>Підготовано</a:t>
            </a:r>
            <a:r>
              <a:rPr lang="uk-UA" dirty="0">
                <a:solidFill>
                  <a:srgbClr val="002060"/>
                </a:solidFill>
              </a:rPr>
              <a:t> до друку навчальний посібник з курсу «Паралельні та розподілені обчислення</a:t>
            </a:r>
            <a:r>
              <a:rPr lang="uk-UA" dirty="0" smtClean="0">
                <a:solidFill>
                  <a:srgbClr val="002060"/>
                </a:solidFill>
              </a:rPr>
              <a:t>».</a:t>
            </a:r>
          </a:p>
          <a:p>
            <a:pPr lvl="0"/>
            <a:r>
              <a:rPr lang="uk-UA" b="1" dirty="0">
                <a:solidFill>
                  <a:srgbClr val="793905"/>
                </a:solidFill>
              </a:rPr>
              <a:t>Як в Вашому проекті використовується саме </a:t>
            </a:r>
            <a:r>
              <a:rPr lang="uk-UA" b="1" dirty="0" err="1">
                <a:solidFill>
                  <a:srgbClr val="793905"/>
                </a:solidFill>
              </a:rPr>
              <a:t>грід</a:t>
            </a:r>
            <a:r>
              <a:rPr lang="uk-UA" b="1" dirty="0">
                <a:solidFill>
                  <a:srgbClr val="793905"/>
                </a:solidFill>
              </a:rPr>
              <a:t>?</a:t>
            </a:r>
            <a:endParaRPr lang="ru-RU" b="1" dirty="0">
              <a:solidFill>
                <a:srgbClr val="793905"/>
              </a:solidFill>
            </a:endParaRPr>
          </a:p>
          <a:p>
            <a:r>
              <a:rPr lang="uk-UA" dirty="0" err="1" smtClean="0">
                <a:solidFill>
                  <a:srgbClr val="002060"/>
                </a:solidFill>
              </a:rPr>
              <a:t>Грід</a:t>
            </a: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uk-UA" dirty="0">
                <a:solidFill>
                  <a:srgbClr val="002060"/>
                </a:solidFill>
              </a:rPr>
              <a:t>використовується в якості обчислювального ресурсу для розв’язування цього набору задач.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uk-UA" dirty="0">
                <a:solidFill>
                  <a:srgbClr val="002060"/>
                </a:solidFill>
              </a:rPr>
              <a:t>В межах робіт проекту, що виконуються ТНТУ, </a:t>
            </a:r>
            <a:r>
              <a:rPr lang="uk-UA" dirty="0" err="1">
                <a:solidFill>
                  <a:srgbClr val="002060"/>
                </a:solidFill>
              </a:rPr>
              <a:t>грід</a:t>
            </a:r>
            <a:r>
              <a:rPr lang="uk-UA" dirty="0">
                <a:solidFill>
                  <a:srgbClr val="002060"/>
                </a:solidFill>
              </a:rPr>
              <a:t> використовується для апробацій результатів досліджень та забезпечення елементів навчального </a:t>
            </a:r>
            <a:r>
              <a:rPr lang="uk-UA" dirty="0" smtClean="0">
                <a:solidFill>
                  <a:srgbClr val="002060"/>
                </a:solidFill>
              </a:rPr>
              <a:t>процесу</a:t>
            </a:r>
          </a:p>
          <a:p>
            <a:r>
              <a:rPr lang="uk-UA" b="1" dirty="0">
                <a:solidFill>
                  <a:srgbClr val="793905"/>
                </a:solidFill>
              </a:rPr>
              <a:t>Як використовується Ваш </a:t>
            </a:r>
            <a:r>
              <a:rPr lang="uk-UA" b="1" dirty="0" err="1" smtClean="0">
                <a:solidFill>
                  <a:srgbClr val="793905"/>
                </a:solidFill>
              </a:rPr>
              <a:t>грід-кластер</a:t>
            </a:r>
            <a:r>
              <a:rPr lang="uk-UA" b="1" dirty="0" smtClean="0">
                <a:solidFill>
                  <a:srgbClr val="793905"/>
                </a:solidFill>
              </a:rPr>
              <a:t>?</a:t>
            </a:r>
          </a:p>
          <a:p>
            <a:pPr lvl="0"/>
            <a:r>
              <a:rPr lang="uk-UA" dirty="0">
                <a:solidFill>
                  <a:srgbClr val="002060"/>
                </a:solidFill>
              </a:rPr>
              <a:t>Ведуться роботи з підключення </a:t>
            </a:r>
            <a:r>
              <a:rPr lang="uk-UA" dirty="0" err="1">
                <a:solidFill>
                  <a:srgbClr val="002060"/>
                </a:solidFill>
              </a:rPr>
              <a:t>кластерного</a:t>
            </a:r>
            <a:r>
              <a:rPr lang="uk-UA" dirty="0">
                <a:solidFill>
                  <a:srgbClr val="002060"/>
                </a:solidFill>
              </a:rPr>
              <a:t> комплексу ТНТУ до УНГ з метою його використання в навчальному процесі та в рамках науково-дослідних робіт кафедри.</a:t>
            </a:r>
            <a:endParaRPr lang="ru-RU" dirty="0">
              <a:solidFill>
                <a:srgbClr val="002060"/>
              </a:solidFill>
            </a:endParaRPr>
          </a:p>
          <a:p>
            <a:pPr lvl="0"/>
            <a:r>
              <a:rPr lang="uk-UA" b="1" dirty="0">
                <a:solidFill>
                  <a:srgbClr val="793905"/>
                </a:solidFill>
              </a:rPr>
              <a:t>Чи потрібна допомога з боку КП у виконанні проекту?</a:t>
            </a:r>
            <a:endParaRPr lang="ru-RU" b="1" dirty="0">
              <a:solidFill>
                <a:srgbClr val="793905"/>
              </a:solidFill>
            </a:endParaRPr>
          </a:p>
          <a:p>
            <a:pPr lvl="0"/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Надання методичних рекомендацій щодо адміністративних дій для роботи в </a:t>
            </a:r>
            <a:r>
              <a:rPr lang="uk-UA" dirty="0" err="1">
                <a:solidFill>
                  <a:schemeClr val="accent6">
                    <a:lumMod val="75000"/>
                  </a:schemeClr>
                </a:solidFill>
              </a:rPr>
              <a:t>грід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.  </a:t>
            </a:r>
            <a:r>
              <a:rPr lang="uk-UA" b="1" dirty="0" smtClean="0">
                <a:solidFill>
                  <a:srgbClr val="FF0000"/>
                </a:solidFill>
              </a:rPr>
              <a:t>(!!!!)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b="1" dirty="0">
              <a:solidFill>
                <a:srgbClr val="7939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6388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8784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solidFill>
                  <a:srgbClr val="FF0000"/>
                </a:solidFill>
              </a:rPr>
              <a:t>ІК ім. В.М. </a:t>
            </a:r>
            <a:r>
              <a:rPr lang="uk-UA" sz="2000" b="1" dirty="0" smtClean="0">
                <a:solidFill>
                  <a:srgbClr val="FF0000"/>
                </a:solidFill>
              </a:rPr>
              <a:t>Глушкова.    </a:t>
            </a:r>
            <a:r>
              <a:rPr lang="uk-UA" sz="2000" b="1" dirty="0" smtClean="0">
                <a:solidFill>
                  <a:srgbClr val="663300"/>
                </a:solidFill>
              </a:rPr>
              <a:t>Обсяг </a:t>
            </a:r>
            <a:r>
              <a:rPr lang="uk-UA" sz="2000" b="1" dirty="0">
                <a:solidFill>
                  <a:srgbClr val="663300"/>
                </a:solidFill>
              </a:rPr>
              <a:t>фінансування – </a:t>
            </a:r>
            <a:r>
              <a:rPr lang="uk-UA" sz="2000" b="1" dirty="0" smtClean="0"/>
              <a:t>84 тис</a:t>
            </a:r>
            <a:r>
              <a:rPr lang="uk-UA" sz="2000" b="1" dirty="0"/>
              <a:t>. грн</a:t>
            </a:r>
            <a:r>
              <a:rPr lang="uk-UA" sz="2000" b="1" dirty="0" smtClean="0"/>
              <a:t>.      </a:t>
            </a:r>
            <a:r>
              <a:rPr lang="uk-UA" sz="2000" b="1" dirty="0" smtClean="0">
                <a:solidFill>
                  <a:srgbClr val="FF0000"/>
                </a:solidFill>
              </a:rPr>
              <a:t> </a:t>
            </a:r>
            <a:r>
              <a:rPr lang="uk-UA" sz="2000" dirty="0" err="1" smtClean="0"/>
              <a:t>Н.к</a:t>
            </a:r>
            <a:r>
              <a:rPr lang="uk-UA" sz="2000" dirty="0" smtClean="0"/>
              <a:t>.:  </a:t>
            </a:r>
            <a:r>
              <a:rPr lang="uk-UA" sz="2000" b="1" dirty="0" smtClean="0"/>
              <a:t>О.М</a:t>
            </a:r>
            <a:r>
              <a:rPr lang="uk-UA" sz="2000" b="1" dirty="0"/>
              <a:t>. </a:t>
            </a:r>
            <a:r>
              <a:rPr lang="uk-UA" sz="2000" b="1" dirty="0" err="1"/>
              <a:t>Хіміч</a:t>
            </a:r>
            <a:r>
              <a:rPr lang="uk-UA" sz="2000" b="1" dirty="0"/>
              <a:t>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54868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/>
              <a:t>Впровадження інтелектуальних інформаційних технологій </a:t>
            </a:r>
            <a:r>
              <a:rPr lang="uk-UA" sz="2000" b="1" dirty="0" err="1"/>
              <a:t>грід-обчислень</a:t>
            </a:r>
            <a:r>
              <a:rPr lang="uk-UA" sz="2000" b="1" dirty="0"/>
              <a:t> в </a:t>
            </a:r>
            <a:r>
              <a:rPr lang="uk-UA" sz="2000" b="1" dirty="0" err="1"/>
              <a:t>міцнісний</a:t>
            </a:r>
            <a:r>
              <a:rPr lang="uk-UA" sz="2000" b="1" dirty="0"/>
              <a:t> аналіз наземних і підземних об’єктів, моделювання складних систем та </a:t>
            </a:r>
            <a:r>
              <a:rPr lang="uk-UA" sz="2000" b="1" dirty="0" smtClean="0"/>
              <a:t>навчання.    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54951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006600"/>
                </a:solidFill>
              </a:rPr>
              <a:t>Впровадження в </a:t>
            </a:r>
            <a:r>
              <a:rPr lang="uk-UA" dirty="0" err="1" smtClean="0">
                <a:solidFill>
                  <a:srgbClr val="006600"/>
                </a:solidFill>
              </a:rPr>
              <a:t>грід-мережі</a:t>
            </a:r>
            <a:r>
              <a:rPr lang="uk-UA" dirty="0" smtClean="0">
                <a:solidFill>
                  <a:srgbClr val="006600"/>
                </a:solidFill>
              </a:rPr>
              <a:t> </a:t>
            </a:r>
            <a:r>
              <a:rPr lang="uk-UA" dirty="0">
                <a:solidFill>
                  <a:srgbClr val="006600"/>
                </a:solidFill>
              </a:rPr>
              <a:t>НАН України інтелектуальних інформаційних технологій аналізу міцності наземних і підземних об’єктів, моделювання складних систем, створених на основі базового прикладного програмного забезпечення (БППЗ). Проект ґрунтується на результатах, одержаних при виконанні в 2010-2011 рр. проекту </a:t>
            </a:r>
            <a:r>
              <a:rPr lang="uk-UA" dirty="0" smtClean="0">
                <a:solidFill>
                  <a:srgbClr val="006600"/>
                </a:solidFill>
              </a:rPr>
              <a:t>«</a:t>
            </a:r>
            <a:r>
              <a:rPr lang="uk-UA" dirty="0">
                <a:solidFill>
                  <a:srgbClr val="006600"/>
                </a:solidFill>
              </a:rPr>
              <a:t>Інтелектуалізація інформаційних технологій </a:t>
            </a:r>
            <a:r>
              <a:rPr lang="uk-UA" dirty="0" err="1" smtClean="0">
                <a:solidFill>
                  <a:srgbClr val="006600"/>
                </a:solidFill>
              </a:rPr>
              <a:t>кластерних</a:t>
            </a:r>
            <a:r>
              <a:rPr lang="uk-UA" dirty="0" smtClean="0">
                <a:solidFill>
                  <a:srgbClr val="006600"/>
                </a:solidFill>
              </a:rPr>
              <a:t> </a:t>
            </a:r>
            <a:r>
              <a:rPr lang="uk-UA" dirty="0">
                <a:solidFill>
                  <a:srgbClr val="006600"/>
                </a:solidFill>
              </a:rPr>
              <a:t>обчислень в </a:t>
            </a:r>
            <a:r>
              <a:rPr lang="uk-UA" dirty="0" err="1">
                <a:solidFill>
                  <a:srgbClr val="006600"/>
                </a:solidFill>
              </a:rPr>
              <a:t>грід-середовищі</a:t>
            </a:r>
            <a:r>
              <a:rPr lang="uk-UA" dirty="0" smtClean="0">
                <a:solidFill>
                  <a:srgbClr val="006600"/>
                </a:solidFill>
              </a:rPr>
              <a:t>».</a:t>
            </a:r>
          </a:p>
          <a:p>
            <a:r>
              <a:rPr lang="uk-UA" b="1" dirty="0">
                <a:solidFill>
                  <a:srgbClr val="793905"/>
                </a:solidFill>
              </a:rPr>
              <a:t>Головні результати </a:t>
            </a:r>
            <a:endParaRPr lang="uk-UA" b="1" dirty="0" smtClean="0">
              <a:solidFill>
                <a:srgbClr val="793905"/>
              </a:solidFill>
            </a:endParaRPr>
          </a:p>
          <a:p>
            <a:r>
              <a:rPr lang="uk-UA" dirty="0"/>
              <a:t>Реалізовано в </a:t>
            </a:r>
            <a:r>
              <a:rPr lang="uk-UA" dirty="0" err="1"/>
              <a:t>Грід-мережі</a:t>
            </a:r>
            <a:r>
              <a:rPr lang="uk-UA" dirty="0"/>
              <a:t> НАН України програмний комплекс для розв’язання задач </a:t>
            </a:r>
            <a:r>
              <a:rPr lang="uk-UA" dirty="0" err="1"/>
              <a:t>міцнісного</a:t>
            </a:r>
            <a:r>
              <a:rPr lang="uk-UA" dirty="0"/>
              <a:t> аналізу об’єктів. Проведено моделювання міцності наземних та підземних об’єктів, зокрема розрахунку міцності захисної оболонки ядерного реактору на обчислювальних ресурсах</a:t>
            </a:r>
            <a:r>
              <a:rPr lang="uk-UA" b="1" dirty="0"/>
              <a:t> </a:t>
            </a:r>
            <a:r>
              <a:rPr lang="uk-UA" dirty="0"/>
              <a:t>Українського національного </a:t>
            </a:r>
            <a:r>
              <a:rPr lang="uk-UA" dirty="0" err="1"/>
              <a:t>гріду</a:t>
            </a:r>
            <a:r>
              <a:rPr lang="uk-UA" dirty="0"/>
              <a:t> – </a:t>
            </a:r>
            <a:r>
              <a:rPr lang="uk-UA" dirty="0" err="1"/>
              <a:t>Інпарком</a:t>
            </a:r>
            <a:r>
              <a:rPr lang="uk-UA" dirty="0"/>
              <a:t>-256  та СКІТ-3.</a:t>
            </a:r>
            <a:endParaRPr lang="ru-RU" dirty="0"/>
          </a:p>
          <a:p>
            <a:r>
              <a:rPr lang="uk-UA" dirty="0"/>
              <a:t>Розширено бібліотеку основних компонентів БППЗ, адаптованих для виконання на гібридних кластерах з графічними прискорювачами.</a:t>
            </a:r>
            <a:endParaRPr lang="ru-RU" dirty="0"/>
          </a:p>
          <a:p>
            <a:r>
              <a:rPr lang="uk-UA" dirty="0"/>
              <a:t>Розроблено і включено до складу БППЗ </a:t>
            </a:r>
            <a:r>
              <a:rPr lang="uk-UA" dirty="0" err="1"/>
              <a:t>кластерного</a:t>
            </a:r>
            <a:r>
              <a:rPr lang="uk-UA" dirty="0"/>
              <a:t> комплексу компоненти у вигляді бібліотеки наближення функцій на основі найкращої </a:t>
            </a:r>
            <a:r>
              <a:rPr lang="uk-UA" dirty="0" err="1"/>
              <a:t>чебишовської</a:t>
            </a:r>
            <a:r>
              <a:rPr lang="uk-UA" dirty="0"/>
              <a:t> апроксимації.</a:t>
            </a:r>
            <a:endParaRPr lang="ru-RU" dirty="0"/>
          </a:p>
          <a:p>
            <a:r>
              <a:rPr lang="uk-UA" b="1" dirty="0">
                <a:solidFill>
                  <a:srgbClr val="793905"/>
                </a:solidFill>
              </a:rPr>
              <a:t>Чи розроблялося будь-яке </a:t>
            </a:r>
            <a:r>
              <a:rPr lang="uk-UA" b="1" dirty="0" err="1">
                <a:solidFill>
                  <a:srgbClr val="793905"/>
                </a:solidFill>
              </a:rPr>
              <a:t>грідівське</a:t>
            </a:r>
            <a:r>
              <a:rPr lang="uk-UA" b="1" dirty="0">
                <a:solidFill>
                  <a:srgbClr val="793905"/>
                </a:solidFill>
              </a:rPr>
              <a:t> програмне забезпечення, сервіси для користувачів, </a:t>
            </a:r>
            <a:r>
              <a:rPr lang="uk-UA" b="1" dirty="0" smtClean="0">
                <a:solidFill>
                  <a:srgbClr val="793905"/>
                </a:solidFill>
              </a:rPr>
              <a:t>веб-сайти?</a:t>
            </a:r>
          </a:p>
          <a:p>
            <a:r>
              <a:rPr lang="uk-UA" dirty="0"/>
              <a:t>Розроблено прикладний </a:t>
            </a:r>
            <a:r>
              <a:rPr lang="uk-UA" dirty="0" err="1"/>
              <a:t>грід-сервіс</a:t>
            </a:r>
            <a:r>
              <a:rPr lang="uk-UA" dirty="0"/>
              <a:t> для користувачів на основі проміжного програмного забезпечення (</a:t>
            </a:r>
            <a:r>
              <a:rPr lang="en-US" dirty="0"/>
              <a:t>middleware</a:t>
            </a:r>
            <a:r>
              <a:rPr lang="uk-UA" dirty="0"/>
              <a:t>) </a:t>
            </a:r>
            <a:r>
              <a:rPr lang="en-US" dirty="0"/>
              <a:t>ARC</a:t>
            </a:r>
            <a:r>
              <a:rPr lang="uk-UA" dirty="0"/>
              <a:t> (</a:t>
            </a:r>
            <a:r>
              <a:rPr lang="en-US" dirty="0"/>
              <a:t>Advanced </a:t>
            </a:r>
            <a:r>
              <a:rPr lang="en-US" dirty="0" err="1"/>
              <a:t>Recource</a:t>
            </a:r>
            <a:r>
              <a:rPr lang="en-US" dirty="0"/>
              <a:t> Connector</a:t>
            </a:r>
            <a:r>
              <a:rPr lang="uk-UA" dirty="0"/>
              <a:t>) для надсилань завдань на виконання, запиту стану завдання, отримання результатів обчислень тощо. </a:t>
            </a:r>
            <a:endParaRPr lang="ru-RU" dirty="0"/>
          </a:p>
          <a:p>
            <a:endParaRPr lang="ru-RU" dirty="0">
              <a:solidFill>
                <a:srgbClr val="7939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66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071"/>
            <a:ext cx="78709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rgbClr val="FF0000"/>
                </a:solidFill>
              </a:rPr>
              <a:t>ІРЕ, </a:t>
            </a:r>
            <a:r>
              <a:rPr lang="uk-UA" sz="2000" b="1" dirty="0" smtClean="0">
                <a:solidFill>
                  <a:srgbClr val="FF0000"/>
                </a:solidFill>
              </a:rPr>
              <a:t>Харків. </a:t>
            </a:r>
            <a:r>
              <a:rPr lang="uk-UA" sz="2000" b="1" dirty="0">
                <a:solidFill>
                  <a:srgbClr val="663300"/>
                </a:solidFill>
              </a:rPr>
              <a:t>Обсяг фінансування – </a:t>
            </a:r>
            <a:r>
              <a:rPr lang="uk-UA" sz="2000" b="1" dirty="0" smtClean="0"/>
              <a:t>95 </a:t>
            </a:r>
            <a:r>
              <a:rPr lang="uk-UA" sz="2000" b="1" dirty="0"/>
              <a:t>тис. грн. </a:t>
            </a:r>
            <a:r>
              <a:rPr lang="ru-RU" sz="2000" b="1" dirty="0" smtClean="0"/>
              <a:t>     </a:t>
            </a:r>
            <a:r>
              <a:rPr lang="uk-UA" sz="2000" dirty="0" err="1" smtClean="0"/>
              <a:t>Н.к</a:t>
            </a:r>
            <a:r>
              <a:rPr lang="uk-UA" sz="2000" dirty="0"/>
              <a:t>.: </a:t>
            </a:r>
            <a:r>
              <a:rPr lang="uk-UA" sz="2000" dirty="0" smtClean="0"/>
              <a:t>   П.М. </a:t>
            </a:r>
            <a:r>
              <a:rPr lang="uk-UA" sz="2000" b="1" dirty="0" err="1" smtClean="0"/>
              <a:t>Мележик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71" y="54868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/>
              <a:t>Розробка нових методів та програмного комплексу </a:t>
            </a:r>
            <a:r>
              <a:rPr lang="uk-UA" sz="2000" b="1" dirty="0" err="1"/>
              <a:t>грід-обчислень</a:t>
            </a:r>
            <a:r>
              <a:rPr lang="uk-UA" sz="2000" b="1" dirty="0"/>
              <a:t> для задач радіофізики, біофізики та фізики твердого тіла.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256566"/>
            <a:ext cx="913712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Чисельне 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моделювання засобами </a:t>
            </a:r>
            <a:r>
              <a:rPr lang="uk-UA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грід-технологій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низки біологічно активних </a:t>
            </a:r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речовин: </a:t>
            </a:r>
          </a:p>
          <a:p>
            <a:r>
              <a:rPr lang="uk-UA" sz="16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</a:t>
            </a:r>
            <a:r>
              <a:rPr lang="uk-UA" sz="16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топології розподілення електронної густини для визначення зарядів на атомах; визначення можливих механізмів стабільності міжмолекулярних комплексів досліджених сполук, а також </a:t>
            </a:r>
            <a:r>
              <a:rPr lang="uk-UA" sz="1600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конформаційної</a:t>
            </a:r>
            <a:r>
              <a:rPr lang="uk-UA" sz="16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динаміки фрагментів ДНК у розчині та білково-нуклеїнових комплексів з різним типом деформації структури подвійної спіралі ДНК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галузі </a:t>
            </a:r>
            <a:r>
              <a:rPr lang="uk-UA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радіофізики: побудова алгоритмів 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розрахунку характеристик двовимірно-періодичної дифракційної ґратки з метою їх подальшої імплементації в </a:t>
            </a:r>
            <a:r>
              <a:rPr lang="uk-UA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грід-оріентоване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програмне забезпечення. </a:t>
            </a:r>
            <a:endParaRPr lang="uk-UA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dirty="0" smtClean="0">
                <a:solidFill>
                  <a:srgbClr val="793905"/>
                </a:solidFill>
              </a:rPr>
              <a:t>Головні результати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З </a:t>
            </a:r>
            <a:r>
              <a:rPr lang="uk-UA" dirty="0">
                <a:solidFill>
                  <a:srgbClr val="002060"/>
                </a:solidFill>
              </a:rPr>
              <a:t>використанням програмних пакетів </a:t>
            </a:r>
            <a:r>
              <a:rPr lang="en-US" dirty="0">
                <a:solidFill>
                  <a:srgbClr val="002060"/>
                </a:solidFill>
              </a:rPr>
              <a:t>GAMESS</a:t>
            </a:r>
            <a:r>
              <a:rPr lang="uk-UA" dirty="0">
                <a:solidFill>
                  <a:srgbClr val="002060"/>
                </a:solidFill>
              </a:rPr>
              <a:t> та </a:t>
            </a:r>
            <a:r>
              <a:rPr lang="en-US" dirty="0">
                <a:solidFill>
                  <a:srgbClr val="002060"/>
                </a:solidFill>
              </a:rPr>
              <a:t>ORCA</a:t>
            </a:r>
            <a:r>
              <a:rPr lang="uk-UA" dirty="0">
                <a:solidFill>
                  <a:srgbClr val="002060"/>
                </a:solidFill>
              </a:rPr>
              <a:t> для сполук були розраховані парціальні атомні </a:t>
            </a:r>
            <a:r>
              <a:rPr lang="uk-UA" dirty="0" smtClean="0">
                <a:solidFill>
                  <a:srgbClr val="002060"/>
                </a:solidFill>
              </a:rPr>
              <a:t>заряди та заряди</a:t>
            </a:r>
            <a:r>
              <a:rPr lang="uk-UA" dirty="0">
                <a:solidFill>
                  <a:srgbClr val="002060"/>
                </a:solidFill>
              </a:rPr>
              <a:t>, що відтворюють електростатичний потенціал </a:t>
            </a:r>
            <a:r>
              <a:rPr lang="uk-UA" dirty="0" smtClean="0">
                <a:solidFill>
                  <a:srgbClr val="002060"/>
                </a:solidFill>
              </a:rPr>
              <a:t>молекул.</a:t>
            </a:r>
          </a:p>
          <a:p>
            <a:r>
              <a:rPr lang="ru-RU" dirty="0">
                <a:solidFill>
                  <a:srgbClr val="002060"/>
                </a:solidFill>
              </a:rPr>
              <a:t>Методом </a:t>
            </a:r>
            <a:r>
              <a:rPr lang="ru-RU" dirty="0" err="1">
                <a:solidFill>
                  <a:srgbClr val="002060"/>
                </a:solidFill>
              </a:rPr>
              <a:t>молекулярної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динаміки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uk-UA" dirty="0">
                <a:solidFill>
                  <a:srgbClr val="002060"/>
                </a:solidFill>
              </a:rPr>
              <a:t>з використанням програми NAMD </a:t>
            </a:r>
            <a:r>
              <a:rPr lang="ru-RU" dirty="0" err="1">
                <a:solidFill>
                  <a:srgbClr val="002060"/>
                </a:solidFill>
              </a:rPr>
              <a:t>викону</a:t>
            </a:r>
            <a:r>
              <a:rPr lang="uk-UA" dirty="0" err="1">
                <a:solidFill>
                  <a:srgbClr val="002060"/>
                </a:solidFill>
              </a:rPr>
              <a:t>ється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моделювання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вигинистої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деформації</a:t>
            </a:r>
            <a:r>
              <a:rPr lang="ru-RU" dirty="0">
                <a:solidFill>
                  <a:srgbClr val="002060"/>
                </a:solidFill>
              </a:rPr>
              <a:t> ДНК у </a:t>
            </a:r>
            <a:r>
              <a:rPr lang="ru-RU" dirty="0" err="1">
                <a:solidFill>
                  <a:srgbClr val="002060"/>
                </a:solidFill>
              </a:rPr>
              <a:t>комплексі</a:t>
            </a:r>
            <a:r>
              <a:rPr lang="ru-RU" dirty="0">
                <a:solidFill>
                  <a:srgbClr val="002060"/>
                </a:solidFill>
              </a:rPr>
              <a:t> з </a:t>
            </a:r>
            <a:r>
              <a:rPr lang="ru-RU" dirty="0" err="1">
                <a:solidFill>
                  <a:srgbClr val="002060"/>
                </a:solidFill>
              </a:rPr>
              <a:t>пуриновим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репресором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r>
              <a:rPr lang="uk-UA" dirty="0"/>
              <a:t>Р</a:t>
            </a:r>
            <a:r>
              <a:rPr lang="ru-RU" dirty="0" err="1"/>
              <a:t>озроблено</a:t>
            </a:r>
            <a:r>
              <a:rPr lang="ru-RU" dirty="0"/>
              <a:t> </a:t>
            </a:r>
            <a:r>
              <a:rPr lang="ru-RU" dirty="0" err="1"/>
              <a:t>загальну</a:t>
            </a:r>
            <a:r>
              <a:rPr lang="ru-RU" dirty="0"/>
              <a:t> </a:t>
            </a:r>
            <a:r>
              <a:rPr lang="ru-RU" dirty="0" err="1"/>
              <a:t>обчислювальну</a:t>
            </a:r>
            <a:r>
              <a:rPr lang="ru-RU" dirty="0"/>
              <a:t> схему для </a:t>
            </a:r>
            <a:r>
              <a:rPr lang="ru-RU" dirty="0" err="1"/>
              <a:t>розрахунку</a:t>
            </a:r>
            <a:r>
              <a:rPr lang="ru-RU" dirty="0"/>
              <a:t> характеристик </a:t>
            </a:r>
            <a:r>
              <a:rPr lang="ru-RU" dirty="0" err="1"/>
              <a:t>одношарової</a:t>
            </a:r>
            <a:r>
              <a:rPr lang="ru-RU" dirty="0"/>
              <a:t> </a:t>
            </a:r>
            <a:r>
              <a:rPr lang="ru-RU" dirty="0" err="1"/>
              <a:t>періодичної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 smtClean="0"/>
              <a:t>.</a:t>
            </a:r>
          </a:p>
          <a:p>
            <a:r>
              <a:rPr lang="ru-RU" b="1" dirty="0" smtClean="0">
                <a:solidFill>
                  <a:srgbClr val="793905"/>
                </a:solidFill>
              </a:rPr>
              <a:t>Як </a:t>
            </a:r>
            <a:r>
              <a:rPr lang="ru-RU" b="1" dirty="0">
                <a:solidFill>
                  <a:srgbClr val="793905"/>
                </a:solidFill>
              </a:rPr>
              <a:t>в </a:t>
            </a:r>
            <a:r>
              <a:rPr lang="ru-RU" b="1" dirty="0" err="1">
                <a:solidFill>
                  <a:srgbClr val="793905"/>
                </a:solidFill>
              </a:rPr>
              <a:t>Вашому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проекті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використовується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саме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грід</a:t>
            </a:r>
            <a:r>
              <a:rPr lang="ru-RU" b="1" dirty="0">
                <a:solidFill>
                  <a:srgbClr val="793905"/>
                </a:solidFill>
              </a:rPr>
              <a:t>? </a:t>
            </a:r>
            <a:endParaRPr lang="ru-RU" dirty="0">
              <a:solidFill>
                <a:srgbClr val="793905"/>
              </a:solidFill>
            </a:endParaRPr>
          </a:p>
          <a:p>
            <a:r>
              <a:rPr lang="uk-UA" dirty="0"/>
              <a:t>Більшість квантово-хімічних розрахунків з використанням ПЗ </a:t>
            </a:r>
            <a:r>
              <a:rPr lang="en-US" dirty="0"/>
              <a:t>ORCA </a:t>
            </a:r>
            <a:r>
              <a:rPr lang="uk-UA" dirty="0"/>
              <a:t>було проведено у віртуальної організації </a:t>
            </a:r>
            <a:r>
              <a:rPr lang="en-US" dirty="0" err="1"/>
              <a:t>Compuchemgridua</a:t>
            </a:r>
            <a:r>
              <a:rPr lang="uk-UA" dirty="0"/>
              <a:t>. </a:t>
            </a:r>
            <a:endParaRPr lang="ru-RU" dirty="0"/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89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97346"/>
            <a:ext cx="89644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srgbClr val="793905"/>
                </a:solidFill>
              </a:rPr>
              <a:t>Як </a:t>
            </a:r>
            <a:r>
              <a:rPr lang="ru-RU" b="1" dirty="0" err="1">
                <a:solidFill>
                  <a:srgbClr val="793905"/>
                </a:solidFill>
              </a:rPr>
              <a:t>використовується</a:t>
            </a:r>
            <a:r>
              <a:rPr lang="ru-RU" b="1" dirty="0">
                <a:solidFill>
                  <a:srgbClr val="793905"/>
                </a:solidFill>
              </a:rPr>
              <a:t> Ваш </a:t>
            </a:r>
            <a:r>
              <a:rPr lang="ru-RU" b="1" dirty="0" err="1">
                <a:solidFill>
                  <a:srgbClr val="793905"/>
                </a:solidFill>
              </a:rPr>
              <a:t>грід</a:t>
            </a:r>
            <a:r>
              <a:rPr lang="ru-RU" b="1" dirty="0">
                <a:solidFill>
                  <a:srgbClr val="793905"/>
                </a:solidFill>
              </a:rPr>
              <a:t>-кластер? </a:t>
            </a:r>
            <a:endParaRPr lang="ru-RU" dirty="0">
              <a:solidFill>
                <a:srgbClr val="793905"/>
              </a:solidFill>
            </a:endParaRPr>
          </a:p>
          <a:p>
            <a:pPr lvl="0"/>
            <a:r>
              <a:rPr lang="uk-UA" dirty="0">
                <a:solidFill>
                  <a:prstClr val="black"/>
                </a:solidFill>
              </a:rPr>
              <a:t>Кластер використовується для доступу в ВО </a:t>
            </a:r>
            <a:r>
              <a:rPr lang="en-US" dirty="0" err="1">
                <a:solidFill>
                  <a:prstClr val="black"/>
                </a:solidFill>
              </a:rPr>
              <a:t>Compuchemgridua</a:t>
            </a:r>
            <a:r>
              <a:rPr lang="uk-UA" dirty="0">
                <a:solidFill>
                  <a:prstClr val="black"/>
                </a:solidFill>
              </a:rPr>
              <a:t>, локальних паралельних обчислювань у пакетах GAMESS та NAMD, розробки та тестуванню </a:t>
            </a:r>
            <a:r>
              <a:rPr lang="uk-UA" dirty="0" err="1">
                <a:solidFill>
                  <a:prstClr val="black"/>
                </a:solidFill>
              </a:rPr>
              <a:t>грід-орієнтованого</a:t>
            </a:r>
            <a:r>
              <a:rPr lang="uk-UA" dirty="0">
                <a:solidFill>
                  <a:prstClr val="black"/>
                </a:solidFill>
              </a:rPr>
              <a:t> ПЗ. Ресурси кластеру надаються ВО </a:t>
            </a:r>
            <a:r>
              <a:rPr lang="en-US" dirty="0" err="1">
                <a:solidFill>
                  <a:prstClr val="black"/>
                </a:solidFill>
              </a:rPr>
              <a:t>Compuchemgridua</a:t>
            </a:r>
            <a:r>
              <a:rPr lang="uk-UA" dirty="0">
                <a:solidFill>
                  <a:prstClr val="black"/>
                </a:solidFill>
              </a:rPr>
              <a:t>, </a:t>
            </a:r>
            <a:r>
              <a:rPr lang="en-US" dirty="0">
                <a:solidFill>
                  <a:prstClr val="black"/>
                </a:solidFill>
              </a:rPr>
              <a:t>Virgo</a:t>
            </a:r>
            <a:r>
              <a:rPr lang="uk-UA" dirty="0">
                <a:solidFill>
                  <a:prstClr val="black"/>
                </a:solidFill>
              </a:rPr>
              <a:t>.</a:t>
            </a:r>
            <a:r>
              <a:rPr lang="en-US" dirty="0" err="1">
                <a:solidFill>
                  <a:prstClr val="black"/>
                </a:solidFill>
              </a:rPr>
              <a:t>ua</a:t>
            </a:r>
            <a:r>
              <a:rPr lang="uk-UA" dirty="0">
                <a:solidFill>
                  <a:prstClr val="black"/>
                </a:solidFill>
              </a:rPr>
              <a:t> та для індивідуальних проектів, що не підпадають під існуючі ВО. </a:t>
            </a:r>
            <a:endParaRPr lang="ru-RU" dirty="0">
              <a:solidFill>
                <a:prstClr val="black"/>
              </a:solidFill>
            </a:endParaRPr>
          </a:p>
          <a:p>
            <a:pPr lvl="0"/>
            <a:r>
              <a:rPr lang="ru-RU" b="1" dirty="0" err="1">
                <a:solidFill>
                  <a:srgbClr val="793905"/>
                </a:solidFill>
              </a:rPr>
              <a:t>Чи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розроблялось</a:t>
            </a:r>
            <a:r>
              <a:rPr lang="ru-RU" b="1" dirty="0">
                <a:solidFill>
                  <a:srgbClr val="793905"/>
                </a:solidFill>
              </a:rPr>
              <a:t> будь-яке </a:t>
            </a:r>
            <a:r>
              <a:rPr lang="ru-RU" b="1" dirty="0" err="1">
                <a:solidFill>
                  <a:srgbClr val="793905"/>
                </a:solidFill>
              </a:rPr>
              <a:t>грідівське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програмне</a:t>
            </a:r>
            <a:r>
              <a:rPr lang="ru-RU" b="1" dirty="0">
                <a:solidFill>
                  <a:srgbClr val="793905"/>
                </a:solidFill>
              </a:rPr>
              <a:t> </a:t>
            </a:r>
            <a:r>
              <a:rPr lang="ru-RU" b="1" dirty="0" err="1">
                <a:solidFill>
                  <a:srgbClr val="793905"/>
                </a:solidFill>
              </a:rPr>
              <a:t>забезпечення</a:t>
            </a:r>
            <a:r>
              <a:rPr lang="ru-RU" b="1" dirty="0">
                <a:solidFill>
                  <a:srgbClr val="793905"/>
                </a:solidFill>
              </a:rPr>
              <a:t>, </a:t>
            </a:r>
            <a:r>
              <a:rPr lang="ru-RU" b="1" dirty="0" err="1">
                <a:solidFill>
                  <a:srgbClr val="793905"/>
                </a:solidFill>
              </a:rPr>
              <a:t>сервіси</a:t>
            </a:r>
            <a:r>
              <a:rPr lang="ru-RU" b="1" dirty="0">
                <a:solidFill>
                  <a:srgbClr val="793905"/>
                </a:solidFill>
              </a:rPr>
              <a:t> для </a:t>
            </a:r>
            <a:r>
              <a:rPr lang="ru-RU" b="1" dirty="0" err="1">
                <a:solidFill>
                  <a:srgbClr val="793905"/>
                </a:solidFill>
              </a:rPr>
              <a:t>користувачів</a:t>
            </a:r>
            <a:r>
              <a:rPr lang="ru-RU" b="1" dirty="0">
                <a:solidFill>
                  <a:srgbClr val="793905"/>
                </a:solidFill>
              </a:rPr>
              <a:t>, веб-</a:t>
            </a:r>
            <a:r>
              <a:rPr lang="ru-RU" b="1" dirty="0" err="1">
                <a:solidFill>
                  <a:srgbClr val="793905"/>
                </a:solidFill>
              </a:rPr>
              <a:t>сайти</a:t>
            </a:r>
            <a:r>
              <a:rPr lang="ru-RU" b="1" dirty="0">
                <a:solidFill>
                  <a:srgbClr val="793905"/>
                </a:solidFill>
              </a:rPr>
              <a:t>)</a:t>
            </a:r>
            <a:r>
              <a:rPr lang="ru-RU" b="1" dirty="0">
                <a:solidFill>
                  <a:prstClr val="black"/>
                </a:solidFill>
              </a:rPr>
              <a:t>?  </a:t>
            </a:r>
            <a:endParaRPr lang="ru-RU" dirty="0">
              <a:solidFill>
                <a:prstClr val="black"/>
              </a:solidFill>
            </a:endParaRPr>
          </a:p>
          <a:p>
            <a:pPr lvl="0"/>
            <a:r>
              <a:rPr lang="uk-UA" dirty="0">
                <a:solidFill>
                  <a:prstClr val="black"/>
                </a:solidFill>
              </a:rPr>
              <a:t>Так, одним з основних завдань проекту є розробка </a:t>
            </a:r>
            <a:r>
              <a:rPr lang="uk-UA" dirty="0" err="1">
                <a:solidFill>
                  <a:prstClr val="black"/>
                </a:solidFill>
              </a:rPr>
              <a:t>грідівського</a:t>
            </a:r>
            <a:r>
              <a:rPr lang="uk-UA" dirty="0">
                <a:solidFill>
                  <a:prstClr val="black"/>
                </a:solidFill>
              </a:rPr>
              <a:t> ПЗ для галузі радіофізики.</a:t>
            </a:r>
            <a:endParaRPr lang="ru-RU" dirty="0">
              <a:solidFill>
                <a:prstClr val="black"/>
              </a:solidFill>
            </a:endParaRPr>
          </a:p>
          <a:p>
            <a:pPr lvl="0"/>
            <a:r>
              <a:rPr lang="uk-UA" b="1" dirty="0">
                <a:solidFill>
                  <a:srgbClr val="793905"/>
                </a:solidFill>
              </a:rPr>
              <a:t>Якщо виконувалася модернізація </a:t>
            </a:r>
            <a:r>
              <a:rPr lang="uk-UA" b="1" dirty="0" smtClean="0">
                <a:solidFill>
                  <a:srgbClr val="793905"/>
                </a:solidFill>
              </a:rPr>
              <a:t>кластеру, </a:t>
            </a:r>
            <a:r>
              <a:rPr lang="uk-UA" b="1" dirty="0">
                <a:solidFill>
                  <a:srgbClr val="793905"/>
                </a:solidFill>
              </a:rPr>
              <a:t>яке обладнання і на яку суму  закуплено. Чи встановлено і вже працює це обладнання?</a:t>
            </a:r>
            <a:endParaRPr lang="ru-RU" dirty="0">
              <a:solidFill>
                <a:srgbClr val="793905"/>
              </a:solidFill>
            </a:endParaRPr>
          </a:p>
          <a:p>
            <a:pPr lvl="0"/>
            <a:r>
              <a:rPr lang="uk-UA" dirty="0">
                <a:solidFill>
                  <a:prstClr val="black"/>
                </a:solidFill>
              </a:rPr>
              <a:t>Для модернізації кластеру закуплено 4 жорстких дисків на загальну суму 11,0 тис. грн. Обладнання встановлено і працює.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91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2142</Words>
  <Application>Microsoft Office PowerPoint</Application>
  <PresentationFormat>Экран (4:3)</PresentationFormat>
  <Paragraphs>172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Мартынов</dc:creator>
  <cp:lastModifiedBy>Евгений Мартынов</cp:lastModifiedBy>
  <cp:revision>34</cp:revision>
  <dcterms:created xsi:type="dcterms:W3CDTF">2012-10-29T19:03:45Z</dcterms:created>
  <dcterms:modified xsi:type="dcterms:W3CDTF">2012-11-01T06:19:04Z</dcterms:modified>
</cp:coreProperties>
</file>