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7" r:id="rId2"/>
    <p:sldId id="301" r:id="rId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663300"/>
    <a:srgbClr val="99FF99"/>
    <a:srgbClr val="FF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440363-6347-4367-B86B-CEF2ABF1BD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418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CF690D-5262-47BB-B451-C6EC049428EE}" type="datetime1">
              <a:rPr lang="ru-RU"/>
              <a:pPr/>
              <a:t>04.11.2012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ED57B-C347-4879-8634-84BD476305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D11A78-2328-4524-8DD1-4B8B19F89BC0}" type="datetime1">
              <a:rPr lang="ru-RU"/>
              <a:pPr/>
              <a:t>04.11.2012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F8997-0956-4471-9C61-91399B82B5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55011C-CF40-4FC2-91E2-527F1298AC6C}" type="datetime1">
              <a:rPr lang="ru-RU"/>
              <a:pPr/>
              <a:t>04.11.2012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FF46C-5D74-453F-8DD6-3E5869D60B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D9F92F-C1EB-428B-98E2-DC13D4492DF7}" type="datetime1">
              <a:rPr lang="ru-RU"/>
              <a:pPr/>
              <a:t>04.11.2012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16376-E5F4-49CB-8673-D9B73ACF5D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1E3714-87BF-4E08-9B3A-CE6149DC6E30}" type="datetime1">
              <a:rPr lang="ru-RU"/>
              <a:pPr/>
              <a:t>04.11.2012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6B842-B8BE-464E-BC52-7D21E41601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96C686-3765-4A4C-ABA1-2473BF0AC6BB}" type="datetime1">
              <a:rPr lang="ru-RU"/>
              <a:pPr/>
              <a:t>04.11.2012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9D0BE-F92F-42F5-9612-875791309D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017C0E-0040-4881-921E-72C6F0D3D8D6}" type="datetime1">
              <a:rPr lang="ru-RU"/>
              <a:pPr/>
              <a:t>04.11.2012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61F52-BD49-4D54-868C-E6FA88C89A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3C768E-1462-4E6E-A77B-766F218BC003}" type="datetime1">
              <a:rPr lang="ru-RU"/>
              <a:pPr/>
              <a:t>04.11.2012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61D9F-D855-4F2F-95B1-C9905AE3CF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BCBA35-56E6-42CA-B955-402BB98A366B}" type="datetime1">
              <a:rPr lang="ru-RU"/>
              <a:pPr/>
              <a:t>04.11.2012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008A5-DF5B-400A-9595-E89158AB16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17C188-C369-4020-BDED-5AB73F863AA1}" type="datetime1">
              <a:rPr lang="ru-RU"/>
              <a:pPr/>
              <a:t>04.11.2012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FF4C-DE5B-418E-8CE7-6B3DEE43F9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6EC10-FDA9-47DC-AD02-C46CBF769A1C}" type="datetime1">
              <a:rPr lang="ru-RU"/>
              <a:pPr/>
              <a:t>04.11.2012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6E084-7217-45C1-9A46-F5B6A0410C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C8974841-A9A6-4939-847E-F12ABFFB681E}" type="datetime1">
              <a:rPr lang="ru-RU"/>
              <a:pPr/>
              <a:t>04.11.2012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15383DB-1325-4C2A-A39D-AB5264263D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3000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0"/>
        </a:spcBef>
        <a:spcAft>
          <a:spcPct val="3000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0"/>
        </a:spcBef>
        <a:spcAft>
          <a:spcPct val="3000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0"/>
        </a:spcBef>
        <a:spcAft>
          <a:spcPct val="3000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0"/>
        </a:spcBef>
        <a:spcAft>
          <a:spcPct val="3000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0"/>
        </a:spcBef>
        <a:spcAft>
          <a:spcPct val="3000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0"/>
        </a:spcBef>
        <a:spcAft>
          <a:spcPct val="3000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0"/>
        </a:spcBef>
        <a:spcAft>
          <a:spcPct val="3000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0"/>
        </a:spcBef>
        <a:spcAft>
          <a:spcPct val="3000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lobuseurope.e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pPr>
              <a:defRPr/>
            </a:pPr>
            <a:fld id="{E56B943D-6944-4A8A-B09E-3775DEE71E1F}" type="slidenum">
              <a:rPr lang="ru-RU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451C5F1-198C-479F-953F-CE02B4C5AC7B}" type="slidenum">
              <a:rPr lang="ru-RU" sz="1400"/>
              <a:pPr algn="r"/>
              <a:t>1</a:t>
            </a:fld>
            <a:endParaRPr lang="ru-RU" sz="1400" dirty="0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88641"/>
            <a:ext cx="7772400" cy="720079"/>
          </a:xfrm>
        </p:spPr>
        <p:txBody>
          <a:bodyPr/>
          <a:lstStyle/>
          <a:p>
            <a:pPr lvl="0"/>
            <a:r>
              <a:rPr lang="uk-UA" sz="2400" b="1" dirty="0" smtClean="0"/>
              <a:t>Пропозиції  А.І.Петренка</a:t>
            </a:r>
            <a:endParaRPr lang="uk-UA" sz="2400" b="1" dirty="0"/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23528" y="908720"/>
            <a:ext cx="8424935" cy="5256584"/>
          </a:xfrm>
        </p:spPr>
        <p:txBody>
          <a:bodyPr/>
          <a:lstStyle/>
          <a:p>
            <a:pPr algn="l"/>
            <a:r>
              <a:rPr lang="uk-UA" sz="1600" dirty="0" smtClean="0"/>
              <a:t>1</a:t>
            </a:r>
            <a:r>
              <a:rPr lang="uk-UA" sz="2000" dirty="0" smtClean="0"/>
              <a:t>. </a:t>
            </a:r>
            <a:r>
              <a:rPr lang="uk-UA" sz="2000" dirty="0" err="1" smtClean="0"/>
              <a:t>ЕС</a:t>
            </a:r>
            <a:r>
              <a:rPr lang="uk-UA" sz="2000" dirty="0" smtClean="0"/>
              <a:t> проекти  </a:t>
            </a:r>
            <a:r>
              <a:rPr lang="en-US" sz="2000" b="1" dirty="0" smtClean="0"/>
              <a:t>EGI – </a:t>
            </a:r>
            <a:r>
              <a:rPr lang="en-US" sz="2000" b="1" dirty="0" err="1" smtClean="0"/>
              <a:t>InSPIRE</a:t>
            </a:r>
            <a:r>
              <a:rPr lang="uk-UA" sz="2000" b="1" smtClean="0"/>
              <a:t>, </a:t>
            </a:r>
            <a:r>
              <a:rPr lang="uk-UA" sz="2000" b="1" dirty="0" smtClean="0"/>
              <a:t>SHIWA,  </a:t>
            </a:r>
            <a:r>
              <a:rPr lang="en-US" sz="2000" b="1" dirty="0" smtClean="0"/>
              <a:t>MAPPER</a:t>
            </a:r>
            <a:r>
              <a:rPr lang="uk-UA" sz="2000" b="1" dirty="0" smtClean="0"/>
              <a:t>,  </a:t>
            </a:r>
            <a:r>
              <a:rPr lang="en-GB" sz="2000" b="1" dirty="0" smtClean="0"/>
              <a:t>EUDAT</a:t>
            </a:r>
            <a:r>
              <a:rPr lang="uk-UA" sz="2000" b="1" dirty="0" smtClean="0"/>
              <a:t>,  VENUS-C, </a:t>
            </a:r>
            <a:r>
              <a:rPr lang="uk-UA" sz="2000" b="1" dirty="0" err="1" smtClean="0"/>
              <a:t>StratusLab</a:t>
            </a:r>
            <a:r>
              <a:rPr lang="uk-UA" sz="2000" b="1" dirty="0" smtClean="0"/>
              <a:t>, </a:t>
            </a:r>
            <a:r>
              <a:rPr lang="uk-UA" sz="2000" b="1" dirty="0" err="1" smtClean="0"/>
              <a:t>mOSAIC</a:t>
            </a:r>
            <a:r>
              <a:rPr lang="uk-UA" sz="2000" b="1" dirty="0" smtClean="0"/>
              <a:t>,  </a:t>
            </a:r>
            <a:r>
              <a:rPr lang="en-US" sz="2000" b="1" dirty="0" smtClean="0"/>
              <a:t>HELIX NEBULA</a:t>
            </a:r>
            <a:r>
              <a:rPr lang="en-US" sz="2000" dirty="0" smtClean="0"/>
              <a:t> </a:t>
            </a:r>
            <a:r>
              <a:rPr lang="uk-UA" sz="2000" dirty="0" smtClean="0"/>
              <a:t>(</a:t>
            </a:r>
            <a:r>
              <a:rPr lang="en-US" sz="2000" dirty="0" smtClean="0"/>
              <a:t>Science Cloud</a:t>
            </a:r>
            <a:r>
              <a:rPr lang="uk-UA" sz="2000" dirty="0" smtClean="0"/>
              <a:t>) </a:t>
            </a:r>
            <a:r>
              <a:rPr lang="uk-UA" sz="2000" dirty="0" err="1" smtClean="0"/>
              <a:t>підсказують</a:t>
            </a:r>
            <a:r>
              <a:rPr lang="uk-UA" sz="2000" dirty="0" smtClean="0"/>
              <a:t> Інфраструктурні  проекти:</a:t>
            </a:r>
            <a:br>
              <a:rPr lang="uk-UA" sz="2000" dirty="0" smtClean="0"/>
            </a:br>
            <a:r>
              <a:rPr lang="uk-UA" sz="2000" dirty="0" smtClean="0">
                <a:latin typeface="Arial Narrow"/>
              </a:rPr>
              <a:t>▪ </a:t>
            </a:r>
            <a:r>
              <a:rPr lang="uk-UA" sz="2000" b="1" dirty="0" smtClean="0"/>
              <a:t>Віртуальна платформа</a:t>
            </a:r>
            <a:r>
              <a:rPr lang="uk-UA" sz="2000" dirty="0" smtClean="0"/>
              <a:t>, яка дозволяє дослідникам проводити віртуальні експерименти на </a:t>
            </a:r>
            <a:r>
              <a:rPr lang="uk-UA" sz="2000" dirty="0" err="1" smtClean="0"/>
              <a:t>грід-</a:t>
            </a:r>
            <a:r>
              <a:rPr lang="uk-UA" sz="2000" dirty="0" smtClean="0"/>
              <a:t> ресурсах. Вона являє собою набір інтегрованих компонентів, які дозволяють об'єднання розподілених обчислювальних ресурсів і джерел даних в одному додатку,  комбінуючи модулі, компоненти, послуги, бібліотеки або інші програмні пакети, доступні на </a:t>
            </a:r>
            <a:r>
              <a:rPr lang="en-US" sz="2000" dirty="0" smtClean="0"/>
              <a:t>UNG</a:t>
            </a:r>
            <a:r>
              <a:rPr lang="uk-UA" sz="2000" dirty="0" smtClean="0"/>
              <a:t>.</a:t>
            </a:r>
            <a:br>
              <a:rPr lang="uk-UA" sz="2000" dirty="0" smtClean="0"/>
            </a:br>
            <a:r>
              <a:rPr lang="uk-UA" sz="2000" dirty="0" smtClean="0">
                <a:latin typeface="Arial Narrow"/>
              </a:rPr>
              <a:t> ▪  </a:t>
            </a:r>
            <a:r>
              <a:rPr lang="uk-UA" sz="2000" b="1" dirty="0" err="1" smtClean="0"/>
              <a:t>Grid</a:t>
            </a:r>
            <a:r>
              <a:rPr lang="uk-UA" sz="2000" b="1" dirty="0" smtClean="0"/>
              <a:t> </a:t>
            </a:r>
            <a:r>
              <a:rPr lang="uk-UA" sz="2000" b="1" dirty="0" err="1" smtClean="0"/>
              <a:t>Resource</a:t>
            </a:r>
            <a:r>
              <a:rPr lang="uk-UA" sz="2000" b="1" dirty="0" smtClean="0"/>
              <a:t> базар</a:t>
            </a:r>
            <a:r>
              <a:rPr lang="uk-UA" sz="2000" dirty="0" smtClean="0"/>
              <a:t>, мобільний доступ до інфраструктури, нові модулі безпеки та інших інструментів для користувачів та адміністраторів систем, управління запитами користувачів</a:t>
            </a:r>
            <a:br>
              <a:rPr lang="uk-UA" sz="2000" dirty="0" smtClean="0"/>
            </a:br>
            <a:r>
              <a:rPr lang="uk-UA" sz="2000" dirty="0" smtClean="0">
                <a:latin typeface="Arial Narrow"/>
              </a:rPr>
              <a:t> ▪  </a:t>
            </a:r>
            <a:r>
              <a:rPr lang="uk-UA" sz="2000" b="1" dirty="0" smtClean="0"/>
              <a:t>Організація потоків завдань (</a:t>
            </a:r>
            <a:r>
              <a:rPr lang="uk-UA" sz="2000" b="1" dirty="0" err="1" smtClean="0"/>
              <a:t>workflows</a:t>
            </a:r>
            <a:r>
              <a:rPr lang="uk-UA" sz="2000" dirty="0" smtClean="0"/>
              <a:t>) для управління віддаленими ресурсами та підтримки циклу розробки і використання нових </a:t>
            </a:r>
            <a:r>
              <a:rPr lang="uk-UA" sz="2000" dirty="0" err="1" smtClean="0"/>
              <a:t>грід-</a:t>
            </a:r>
            <a:r>
              <a:rPr lang="uk-UA" sz="2000" dirty="0" smtClean="0"/>
              <a:t> додатків </a:t>
            </a:r>
            <a:br>
              <a:rPr lang="uk-UA" sz="2000" dirty="0" smtClean="0"/>
            </a:br>
            <a:r>
              <a:rPr lang="uk-UA" sz="2000" dirty="0" smtClean="0">
                <a:latin typeface="Arial Narrow"/>
              </a:rPr>
              <a:t> ▪  </a:t>
            </a:r>
            <a:r>
              <a:rPr lang="uk-UA" sz="2000" b="1" dirty="0" smtClean="0"/>
              <a:t>Об'єднання розподілених баз даних</a:t>
            </a:r>
            <a:r>
              <a:rPr lang="uk-UA" sz="2000" dirty="0" smtClean="0"/>
              <a:t>, доступ до розподілених баз наукових даних</a:t>
            </a:r>
            <a:br>
              <a:rPr lang="uk-UA" sz="2000" dirty="0" smtClean="0"/>
            </a:br>
            <a:endParaRPr lang="en-US" sz="20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uk-UA" sz="2400" b="1" dirty="0" smtClean="0"/>
              <a:t>Пропозиції  А.І.Петренка</a:t>
            </a:r>
            <a:endParaRPr lang="uk-UA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/>
          <a:lstStyle/>
          <a:p>
            <a:r>
              <a:rPr lang="uk-UA" sz="2000" dirty="0" smtClean="0">
                <a:latin typeface="Arial Narrow"/>
              </a:rPr>
              <a:t>▪  </a:t>
            </a:r>
            <a:r>
              <a:rPr lang="uk-UA" sz="2000" b="1" dirty="0" smtClean="0"/>
              <a:t>Об'єднання  </a:t>
            </a:r>
            <a:r>
              <a:rPr lang="uk-UA" sz="2000" b="1" dirty="0" err="1" smtClean="0"/>
              <a:t>грід-</a:t>
            </a:r>
            <a:r>
              <a:rPr lang="uk-UA" sz="2000" b="1" dirty="0" smtClean="0"/>
              <a:t> та хмарних ресурсів </a:t>
            </a:r>
            <a:r>
              <a:rPr lang="uk-UA" sz="2000" dirty="0" smtClean="0"/>
              <a:t>на прикладі експериментальної приватної хмари, вбудованої в U</a:t>
            </a:r>
            <a:r>
              <a:rPr lang="en-US" sz="2000" dirty="0" smtClean="0"/>
              <a:t>NG</a:t>
            </a:r>
            <a:r>
              <a:rPr lang="ru-RU" sz="2000" dirty="0" smtClean="0"/>
              <a:t>.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en-GB" sz="2000" u="sng" dirty="0" smtClean="0">
                <a:solidFill>
                  <a:srgbClr val="0000FF"/>
                </a:solidFill>
              </a:rPr>
              <a:t> http://www.grid.kpi.ua/index.php/uk/kpi-text-books/53-2012-10-06-15-35-30.html</a:t>
            </a:r>
            <a:endParaRPr lang="uk-UA" sz="2000" u="sng" dirty="0" smtClean="0">
              <a:solidFill>
                <a:srgbClr val="0000FF"/>
              </a:solidFill>
            </a:endParaRPr>
          </a:p>
          <a:p>
            <a:pPr lvl="0" fontAlgn="t"/>
            <a:r>
              <a:rPr lang="uk-UA" sz="2000" dirty="0" smtClean="0"/>
              <a:t> 2. Розділ в запит про “</a:t>
            </a:r>
            <a:r>
              <a:rPr lang="en-US" sz="2000" b="1" dirty="0" smtClean="0"/>
              <a:t>Related works</a:t>
            </a:r>
            <a:r>
              <a:rPr lang="uk-UA" sz="2000" dirty="0" smtClean="0"/>
              <a:t>” (порівняння з існуючими прототипами, </a:t>
            </a:r>
            <a:r>
              <a:rPr lang="uk-UA" sz="2000" dirty="0" err="1" smtClean="0"/>
              <a:t>пропонуємі</a:t>
            </a:r>
            <a:r>
              <a:rPr lang="uk-UA" sz="2000" dirty="0" smtClean="0"/>
              <a:t> відмінності)</a:t>
            </a:r>
          </a:p>
          <a:p>
            <a:pPr lvl="0" fontAlgn="t"/>
            <a:r>
              <a:rPr lang="uk-UA" sz="2000" dirty="0" smtClean="0"/>
              <a:t>3.  </a:t>
            </a:r>
            <a:r>
              <a:rPr lang="en-US" sz="2000" dirty="0" smtClean="0"/>
              <a:t>EGI </a:t>
            </a:r>
            <a:r>
              <a:rPr lang="uk-UA" sz="2000" dirty="0" smtClean="0">
                <a:solidFill>
                  <a:srgbClr val="C00000"/>
                </a:solidFill>
              </a:rPr>
              <a:t>наші мізерні ресурси не цікавлять</a:t>
            </a:r>
            <a:r>
              <a:rPr lang="uk-UA" sz="2000" dirty="0" smtClean="0"/>
              <a:t>, а тільки наші інновації, наші оригінальні розробки.</a:t>
            </a:r>
          </a:p>
          <a:p>
            <a:pPr fontAlgn="t">
              <a:buNone/>
            </a:pPr>
            <a:r>
              <a:rPr lang="uk-UA" sz="2000" dirty="0" smtClean="0"/>
              <a:t>      Зараз ми беремо їх програми ( а інколи і їх дані) і просто рахуємо.  </a:t>
            </a:r>
            <a:r>
              <a:rPr lang="uk-UA" sz="2000" b="1" dirty="0" smtClean="0">
                <a:solidFill>
                  <a:srgbClr val="C00000"/>
                </a:solidFill>
              </a:rPr>
              <a:t>Необхідні конче розробки масштабу </a:t>
            </a:r>
            <a:r>
              <a:rPr lang="uk-UA" sz="2000" dirty="0" smtClean="0">
                <a:solidFill>
                  <a:srgbClr val="C00000"/>
                </a:solidFill>
              </a:rPr>
              <a:t>GAUSSIAN, GROMA</a:t>
            </a:r>
            <a:r>
              <a:rPr lang="en-US" sz="2000" dirty="0" smtClean="0">
                <a:solidFill>
                  <a:srgbClr val="C00000"/>
                </a:solidFill>
              </a:rPr>
              <a:t>CS</a:t>
            </a:r>
            <a:r>
              <a:rPr lang="uk-UA" sz="2000" dirty="0" smtClean="0">
                <a:solidFill>
                  <a:srgbClr val="C00000"/>
                </a:solidFill>
              </a:rPr>
              <a:t>, </a:t>
            </a:r>
            <a:r>
              <a:rPr lang="en-US" sz="2000" dirty="0" smtClean="0">
                <a:solidFill>
                  <a:srgbClr val="C00000"/>
                </a:solidFill>
              </a:rPr>
              <a:t>GAMESS</a:t>
            </a:r>
            <a:r>
              <a:rPr lang="uk-UA" sz="2000" dirty="0" smtClean="0">
                <a:solidFill>
                  <a:srgbClr val="C00000"/>
                </a:solidFill>
              </a:rPr>
              <a:t>  </a:t>
            </a:r>
            <a:r>
              <a:rPr lang="uk-UA" sz="2000" dirty="0" err="1" smtClean="0">
                <a:solidFill>
                  <a:srgbClr val="C00000"/>
                </a:solidFill>
              </a:rPr>
              <a:t>інш</a:t>
            </a:r>
            <a:r>
              <a:rPr lang="uk-UA" sz="2000" dirty="0" smtClean="0">
                <a:solidFill>
                  <a:srgbClr val="C00000"/>
                </a:solidFill>
              </a:rPr>
              <a:t>. Тоді з Україною будуть рахуватися</a:t>
            </a:r>
            <a:r>
              <a:rPr lang="uk-UA" sz="2000" dirty="0" smtClean="0"/>
              <a:t>.</a:t>
            </a:r>
          </a:p>
          <a:p>
            <a:pPr lvl="0" fontAlgn="t"/>
            <a:r>
              <a:rPr lang="uk-UA" sz="2000" dirty="0" smtClean="0"/>
              <a:t>4. Необхідно за рік забезпечити можливість користувачам вирішувати задачі на </a:t>
            </a:r>
            <a:r>
              <a:rPr lang="uk-UA" sz="2000" dirty="0" smtClean="0">
                <a:solidFill>
                  <a:srgbClr val="C00000"/>
                </a:solidFill>
              </a:rPr>
              <a:t>100-150 ядрах</a:t>
            </a:r>
            <a:r>
              <a:rPr lang="uk-UA" sz="2000" dirty="0" smtClean="0"/>
              <a:t>, для чого змінити політику розпорошення фондів. Діяти спільно НАНУ і </a:t>
            </a:r>
            <a:r>
              <a:rPr lang="uk-UA" sz="2000" dirty="0" err="1" smtClean="0"/>
              <a:t>ДАНІІ</a:t>
            </a:r>
            <a:r>
              <a:rPr lang="uk-UA" sz="2000" dirty="0" smtClean="0"/>
              <a:t> з підтримки кластерів.</a:t>
            </a:r>
          </a:p>
          <a:p>
            <a:pPr lvl="0" fontAlgn="t"/>
            <a:r>
              <a:rPr lang="uk-UA" sz="2000" dirty="0" smtClean="0"/>
              <a:t>5. Не забувати про </a:t>
            </a:r>
            <a:r>
              <a:rPr lang="en-US" sz="2000" dirty="0" err="1" smtClean="0">
                <a:solidFill>
                  <a:srgbClr val="C00000"/>
                </a:solidFill>
              </a:rPr>
              <a:t>Globus</a:t>
            </a:r>
            <a:r>
              <a:rPr lang="en-US" sz="2000" dirty="0" smtClean="0">
                <a:solidFill>
                  <a:srgbClr val="C00000"/>
                </a:solidFill>
              </a:rPr>
              <a:t> Tool (</a:t>
            </a:r>
            <a:r>
              <a:rPr lang="uk-UA" sz="2000" dirty="0" smtClean="0"/>
              <a:t>може в Європі він буде поширений більш, ніж </a:t>
            </a:r>
            <a:r>
              <a:rPr lang="en-US" sz="2000" dirty="0" smtClean="0"/>
              <a:t>EMI2) </a:t>
            </a:r>
            <a:r>
              <a:rPr lang="ru-RU" sz="2000" u="sng" dirty="0" err="1" smtClean="0">
                <a:solidFill>
                  <a:srgbClr val="0000FF"/>
                </a:solidFill>
                <a:hlinkClick r:id="rId2"/>
              </a:rPr>
              <a:t>www</a:t>
            </a:r>
            <a:r>
              <a:rPr lang="uk-UA" sz="2000" u="sng" dirty="0" smtClean="0">
                <a:solidFill>
                  <a:srgbClr val="0000FF"/>
                </a:solidFill>
                <a:hlinkClick r:id="rId2"/>
              </a:rPr>
              <a:t>.</a:t>
            </a:r>
            <a:r>
              <a:rPr lang="ru-RU" sz="2000" u="sng" dirty="0" err="1" smtClean="0">
                <a:solidFill>
                  <a:srgbClr val="0000FF"/>
                </a:solidFill>
                <a:hlinkClick r:id="rId2"/>
              </a:rPr>
              <a:t>globuseurope</a:t>
            </a:r>
            <a:r>
              <a:rPr lang="uk-UA" sz="2000" u="sng" dirty="0" smtClean="0">
                <a:solidFill>
                  <a:srgbClr val="0000FF"/>
                </a:solidFill>
                <a:hlinkClick r:id="rId2"/>
              </a:rPr>
              <a:t>.</a:t>
            </a:r>
            <a:r>
              <a:rPr lang="ru-RU" sz="2000" u="sng" dirty="0" err="1" smtClean="0">
                <a:solidFill>
                  <a:srgbClr val="0000FF"/>
                </a:solidFill>
                <a:hlinkClick r:id="rId2"/>
              </a:rPr>
              <a:t>eu</a:t>
            </a:r>
            <a:r>
              <a:rPr lang="en-US" sz="2000" u="sng" dirty="0" smtClean="0">
                <a:solidFill>
                  <a:srgbClr val="0000FF"/>
                </a:solidFill>
              </a:rPr>
              <a:t> </a:t>
            </a:r>
            <a:endParaRPr lang="uk-UA" sz="2000" dirty="0" smtClean="0">
              <a:solidFill>
                <a:srgbClr val="0000FF"/>
              </a:solidFill>
            </a:endParaRPr>
          </a:p>
          <a:p>
            <a:endParaRPr lang="uk-UA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028384" y="6245225"/>
            <a:ext cx="658416" cy="476250"/>
          </a:xfrm>
        </p:spPr>
        <p:txBody>
          <a:bodyPr/>
          <a:lstStyle/>
          <a:p>
            <a:pPr>
              <a:defRPr/>
            </a:pPr>
            <a:fld id="{12B16376-E5F4-49CB-8673-D9B73ACF5DCF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s-5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Slides-51</Template>
  <TotalTime>29</TotalTime>
  <Words>54</Words>
  <Application>Microsoft Office PowerPoint</Application>
  <PresentationFormat>Экран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Slides-51</vt:lpstr>
      <vt:lpstr>Пропозиції  А.І.Петренка</vt:lpstr>
      <vt:lpstr>Пропозиції  А.І.Петренка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Пропозиції</dc:title>
  <dc:creator>Анатолій</dc:creator>
  <cp:lastModifiedBy>Andrey</cp:lastModifiedBy>
  <cp:revision>5</cp:revision>
  <dcterms:created xsi:type="dcterms:W3CDTF">2012-11-01T18:47:18Z</dcterms:created>
  <dcterms:modified xsi:type="dcterms:W3CDTF">2012-11-04T12:27:24Z</dcterms:modified>
</cp:coreProperties>
</file>