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6" r:id="rId3"/>
    <p:sldId id="257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5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5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735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uk-UA" smtClean="0"/>
              <a:pPr/>
              <a:t>01.11.2012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8596" y="222435"/>
            <a:ext cx="3878672" cy="6492713"/>
            <a:chOff x="1151155" y="-206193"/>
            <a:chExt cx="3878672" cy="649271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51155" y="-206193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776752" y="2240769"/>
              <a:ext cx="2651205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ru-RU" sz="6600" b="1" dirty="0" err="1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Звіт</a:t>
              </a:r>
              <a:r>
                <a:rPr lang="en-US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-</a:t>
              </a:r>
            </a:p>
            <a:p>
              <a:r>
                <a:rPr lang="en-US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2012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470025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60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Звіт</a:t>
            </a:r>
            <a:r>
              <a:rPr lang="ru-RU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за проектом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714876" y="2143116"/>
            <a:ext cx="4429124" cy="1285884"/>
          </a:xfrm>
        </p:spPr>
        <p:txBody>
          <a:bodyPr>
            <a:noAutofit/>
          </a:bodyPr>
          <a:lstStyle/>
          <a:p>
            <a:r>
              <a:rPr lang="ru-RU" b="1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Структура </a:t>
            </a:r>
            <a:r>
              <a:rPr lang="ru-RU" b="1" dirty="0" err="1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звіту</a:t>
            </a:r>
            <a:r>
              <a:rPr lang="ru-RU" b="1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</a:p>
          <a:p>
            <a:r>
              <a:rPr lang="ru-RU" b="1" dirty="0" err="1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основні</a:t>
            </a:r>
            <a:r>
              <a:rPr lang="ru-RU" b="1" dirty="0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b="1" dirty="0" err="1" smtClean="0">
                <a:ln w="19050">
                  <a:solidFill>
                    <a:schemeClr val="bg1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вимоги</a:t>
            </a:r>
            <a:endParaRPr lang="ru-RU" b="1" dirty="0">
              <a:ln w="19050">
                <a:solidFill>
                  <a:schemeClr val="bg1"/>
                </a:solidFill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uk-UA" b="1" dirty="0">
                  <a:solidFill>
                    <a:srgbClr val="0070C0"/>
                  </a:solidFill>
                </a:rPr>
                <a:t>Цей Додаток в електронному вигляді надіслати до ККП </a:t>
              </a:r>
              <a:r>
                <a:rPr lang="uk-UA" b="1" dirty="0" smtClean="0">
                  <a:solidFill>
                    <a:srgbClr val="0070C0"/>
                  </a:solidFill>
                </a:rPr>
                <a:t>за адресою:</a:t>
              </a:r>
            </a:p>
            <a:p>
              <a:r>
                <a:rPr lang="en-US" sz="2400" b="1" dirty="0" smtClean="0">
                  <a:solidFill>
                    <a:srgbClr val="0070C0"/>
                  </a:solidFill>
                </a:rPr>
                <a:t>kkp-nas@grid.nas.gov.ua</a:t>
              </a:r>
              <a:endParaRPr lang="uk-UA" sz="2400" b="1" dirty="0" smtClean="0">
                <a:solidFill>
                  <a:srgbClr val="0070C0"/>
                </a:solidFill>
              </a:endParaRPr>
            </a:p>
            <a:p>
              <a:endParaRPr lang="uk-UA" b="1" dirty="0">
                <a:solidFill>
                  <a:srgbClr val="0070C0"/>
                </a:solidFill>
              </a:endParaRPr>
            </a:p>
            <a:p>
              <a:endParaRPr lang="uk-UA" b="1" dirty="0">
                <a:solidFill>
                  <a:srgbClr val="0070C0"/>
                </a:solidFill>
              </a:endParaRPr>
            </a:p>
            <a:p>
              <a:endParaRPr lang="uk-UA" b="1" dirty="0" smtClean="0">
                <a:solidFill>
                  <a:srgbClr val="0070C0"/>
                </a:solidFill>
              </a:endParaRPr>
            </a:p>
            <a:p>
              <a:pPr algn="ctr"/>
              <a:endParaRPr lang="ru-RU" b="1" dirty="0">
                <a:solidFill>
                  <a:srgbClr val="0070C0"/>
                </a:solidFill>
              </a:endParaRPr>
            </a:p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endParaRPr lang="ru-RU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 smtClean="0"/>
              <a:t>Стислий</a:t>
            </a:r>
            <a:r>
              <a:rPr lang="ru-RU" sz="1800" dirty="0" smtClean="0"/>
              <a:t> </a:t>
            </a:r>
            <a:r>
              <a:rPr lang="ru-RU" sz="1800" dirty="0" err="1"/>
              <a:t>перелік</a:t>
            </a:r>
            <a:r>
              <a:rPr lang="ru-RU" sz="1800" dirty="0"/>
              <a:t> </a:t>
            </a:r>
            <a:r>
              <a:rPr lang="ru-RU" sz="1800" dirty="0" err="1"/>
              <a:t>досягнутих</a:t>
            </a:r>
            <a:r>
              <a:rPr lang="ru-RU" sz="1800" dirty="0"/>
              <a:t> </a:t>
            </a:r>
            <a:r>
              <a:rPr lang="ru-RU" sz="1800" dirty="0" err="1"/>
              <a:t>результатів</a:t>
            </a:r>
            <a:r>
              <a:rPr lang="ru-RU" sz="1800" dirty="0"/>
              <a:t> (</a:t>
            </a:r>
            <a:r>
              <a:rPr lang="ru-RU" sz="1800" dirty="0" err="1"/>
              <a:t>крім</a:t>
            </a:r>
            <a:r>
              <a:rPr lang="ru-RU" sz="1800" dirty="0"/>
              <a:t> </a:t>
            </a:r>
            <a:r>
              <a:rPr lang="ru-RU" sz="1800" dirty="0" err="1"/>
              <a:t>власно</a:t>
            </a:r>
            <a:r>
              <a:rPr lang="ru-RU" sz="1800" dirty="0"/>
              <a:t> </a:t>
            </a:r>
            <a:r>
              <a:rPr lang="ru-RU" sz="1800" dirty="0" err="1" smtClean="0"/>
              <a:t>тематичних</a:t>
            </a:r>
            <a:r>
              <a:rPr lang="ru-RU" sz="1800" dirty="0" smtClean="0"/>
              <a:t>, </a:t>
            </a:r>
            <a:r>
              <a:rPr lang="ru-RU" sz="1800" dirty="0" err="1" smtClean="0"/>
              <a:t>наукових</a:t>
            </a:r>
            <a:r>
              <a:rPr lang="ru-RU" sz="1800" dirty="0" smtClean="0"/>
              <a:t>).</a:t>
            </a:r>
          </a:p>
          <a:p>
            <a:pPr marL="0" lvl="0" indent="0">
              <a:buNone/>
            </a:pPr>
            <a:r>
              <a:rPr lang="uk-UA" sz="1600" dirty="0"/>
              <a:t>Зокрема,</a:t>
            </a:r>
          </a:p>
          <a:p>
            <a:pPr marL="266700" lvl="1" indent="-182563"/>
            <a:r>
              <a:rPr lang="uk-UA" sz="1400" dirty="0"/>
              <a:t>Перелік завдань і заходів (за Програмою) з зазначенням </a:t>
            </a:r>
            <a:r>
              <a:rPr lang="uk-UA" sz="1400" dirty="0" smtClean="0"/>
              <a:t>коштів  (окремо, капітальних і поточних), </a:t>
            </a:r>
            <a:r>
              <a:rPr lang="uk-UA" sz="1400" dirty="0"/>
              <a:t>що використані для виконання кожного з них. </a:t>
            </a:r>
            <a:endParaRPr lang="uk-UA" sz="1400" dirty="0" smtClean="0"/>
          </a:p>
          <a:p>
            <a:pPr marL="266700" lvl="1" indent="-182563"/>
            <a:r>
              <a:rPr lang="uk-UA" sz="1400" b="1" dirty="0" smtClean="0">
                <a:solidFill>
                  <a:srgbClr val="FF0000"/>
                </a:solidFill>
              </a:rPr>
              <a:t>Зазначити </a:t>
            </a:r>
            <a:r>
              <a:rPr lang="uk-UA" sz="1400" b="1" dirty="0">
                <a:solidFill>
                  <a:srgbClr val="FF0000"/>
                </a:solidFill>
              </a:rPr>
              <a:t>загальне фінансування проекту, в тому числі капітальні кошти, якщо вони передбачені Договором, скільки заплановано і скільки фактично використано (касові видатки</a:t>
            </a:r>
            <a:r>
              <a:rPr lang="uk-UA" sz="1400" b="1" dirty="0" smtClean="0">
                <a:solidFill>
                  <a:srgbClr val="FF0000"/>
                </a:solidFill>
              </a:rPr>
              <a:t>) – ці дані надаються бухгалтерією інституту</a:t>
            </a:r>
            <a:r>
              <a:rPr lang="uk-UA" sz="1400" dirty="0" smtClean="0"/>
              <a:t>. </a:t>
            </a:r>
            <a:endParaRPr lang="uk-UA" sz="1400" dirty="0" smtClean="0"/>
          </a:p>
          <a:p>
            <a:pPr marL="266700" lvl="1" indent="-182563"/>
            <a:r>
              <a:rPr lang="uk-UA" sz="1400" dirty="0" smtClean="0">
                <a:solidFill>
                  <a:srgbClr val="FF0000"/>
                </a:solidFill>
              </a:rPr>
              <a:t>Теж </a:t>
            </a:r>
            <a:r>
              <a:rPr lang="uk-UA" sz="1400" dirty="0">
                <a:solidFill>
                  <a:srgbClr val="FF0000"/>
                </a:solidFill>
              </a:rPr>
              <a:t>саме представити окремо для кожного Завдання і заходу, що виконувалися у проекті</a:t>
            </a:r>
            <a:r>
              <a:rPr lang="uk-UA" sz="1400" dirty="0" smtClean="0">
                <a:solidFill>
                  <a:srgbClr val="FF0000"/>
                </a:solidFill>
              </a:rPr>
              <a:t>.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266700" lvl="1" indent="-182563"/>
            <a:r>
              <a:rPr lang="ru-RU" sz="1400" dirty="0" err="1" smtClean="0"/>
              <a:t>Нові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параметри</a:t>
            </a:r>
            <a:r>
              <a:rPr lang="ru-RU" sz="1400" dirty="0" smtClean="0"/>
              <a:t> кластера, </a:t>
            </a:r>
            <a:r>
              <a:rPr lang="ru-RU" sz="1400" dirty="0" err="1" smtClean="0"/>
              <a:t>якщо</a:t>
            </a:r>
            <a:r>
              <a:rPr lang="ru-RU" sz="1400" dirty="0" smtClean="0"/>
              <a:t> вони </a:t>
            </a:r>
            <a:r>
              <a:rPr lang="ru-RU" sz="1400" dirty="0" err="1" smtClean="0"/>
              <a:t>зм</a:t>
            </a:r>
            <a:r>
              <a:rPr lang="uk-UA" sz="1400" dirty="0" smtClean="0"/>
              <a:t>і</a:t>
            </a:r>
            <a:r>
              <a:rPr lang="ru-RU" sz="1400" dirty="0" err="1" smtClean="0"/>
              <a:t>нилися</a:t>
            </a:r>
            <a:r>
              <a:rPr lang="ru-RU" sz="1400" dirty="0" smtClean="0"/>
              <a:t>.</a:t>
            </a:r>
            <a:endParaRPr lang="uk-UA" sz="1400" dirty="0"/>
          </a:p>
          <a:p>
            <a:pPr marL="266700" lvl="1" indent="-182563"/>
            <a:r>
              <a:rPr lang="uk-UA" sz="1600" dirty="0"/>
              <a:t> </a:t>
            </a:r>
            <a:r>
              <a:rPr lang="uk-UA" sz="1400" dirty="0"/>
              <a:t>Дуже стисло, зміст розділу  </a:t>
            </a:r>
            <a:r>
              <a:rPr lang="ru-RU" sz="1400" dirty="0"/>
              <a:t>«</a:t>
            </a:r>
            <a:r>
              <a:rPr lang="uk-UA" sz="1400" dirty="0"/>
              <a:t>Використання комп’ютерних ресурсів для отримання результатів проекту» по пунктам </a:t>
            </a:r>
            <a:r>
              <a:rPr lang="uk-UA" sz="1400" dirty="0" smtClean="0"/>
              <a:t>1-12</a:t>
            </a:r>
            <a:r>
              <a:rPr lang="ru-RU" sz="1400" dirty="0" smtClean="0"/>
              <a:t>».  </a:t>
            </a:r>
            <a:endParaRPr lang="uk-UA" sz="14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89508" y="973087"/>
            <a:ext cx="39379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12.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Додаток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1 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., не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більше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68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202339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13.</a:t>
            </a:r>
            <a:r>
              <a:rPr lang="ru-RU" sz="32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Інші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32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додатки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якщо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необхідні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714876" y="613520"/>
            <a:ext cx="4140738" cy="5715040"/>
          </a:xfrm>
        </p:spPr>
        <p:txBody>
          <a:bodyPr anchor="ctr" anchorCtr="0">
            <a:normAutofit lnSpcReduction="10000"/>
          </a:bodyPr>
          <a:lstStyle/>
          <a:p>
            <a:pPr lvl="0"/>
            <a:r>
              <a:rPr lang="uk-UA" sz="1800" dirty="0" smtClean="0"/>
              <a:t>Окремо </a:t>
            </a:r>
            <a:r>
              <a:rPr lang="uk-UA" sz="1800" dirty="0"/>
              <a:t>надається Акт здачі-приймання  науково-технічного проекту та інші звітні фінансові документи згідно із стандартними формами і вимогами.</a:t>
            </a:r>
          </a:p>
          <a:p>
            <a:pPr lvl="0"/>
            <a:r>
              <a:rPr lang="uk-UA" sz="1800" dirty="0"/>
              <a:t>Кожний звіт буде надіслано для експертизи </a:t>
            </a:r>
            <a:r>
              <a:rPr lang="uk-UA" sz="1800" dirty="0" smtClean="0"/>
              <a:t>трьом</a:t>
            </a:r>
            <a:r>
              <a:rPr lang="uk-UA" sz="1800" dirty="0" smtClean="0"/>
              <a:t> </a:t>
            </a:r>
            <a:r>
              <a:rPr lang="uk-UA" sz="1800" dirty="0"/>
              <a:t>рецензентам.</a:t>
            </a:r>
          </a:p>
          <a:p>
            <a:pPr lvl="0"/>
            <a:r>
              <a:rPr lang="uk-UA" sz="1800" dirty="0"/>
              <a:t> Результати виконання всіх проектів заслуховуються на звітній конференції-презентації у січні </a:t>
            </a:r>
            <a:r>
              <a:rPr lang="uk-UA" sz="1800" dirty="0" smtClean="0"/>
              <a:t>2013 </a:t>
            </a:r>
            <a:r>
              <a:rPr lang="uk-UA" sz="1800" dirty="0"/>
              <a:t>р.</a:t>
            </a:r>
          </a:p>
          <a:p>
            <a:pPr lvl="0"/>
            <a:r>
              <a:rPr lang="uk-UA" sz="1800" b="1" dirty="0" smtClean="0">
                <a:solidFill>
                  <a:srgbClr val="FF0000"/>
                </a:solidFill>
              </a:rPr>
              <a:t>За </a:t>
            </a:r>
            <a:r>
              <a:rPr lang="uk-UA" sz="1800" b="1" dirty="0">
                <a:solidFill>
                  <a:srgbClr val="FF0000"/>
                </a:solidFill>
              </a:rPr>
              <a:t>результатами експертизи і </a:t>
            </a:r>
            <a:r>
              <a:rPr lang="uk-UA" sz="1800" b="1" dirty="0" smtClean="0">
                <a:solidFill>
                  <a:srgbClr val="FF0000"/>
                </a:solidFill>
              </a:rPr>
              <a:t>презентації проектів на конференції </a:t>
            </a:r>
            <a:r>
              <a:rPr lang="uk-UA" sz="1800" b="1" dirty="0" smtClean="0">
                <a:solidFill>
                  <a:srgbClr val="FF0000"/>
                </a:solidFill>
              </a:rPr>
              <a:t>координаційний комітет Програми в НАН України, приймає висновок </a:t>
            </a:r>
            <a:r>
              <a:rPr lang="uk-UA" sz="1800" b="1" dirty="0">
                <a:solidFill>
                  <a:srgbClr val="FF0000"/>
                </a:solidFill>
              </a:rPr>
              <a:t>про затвердження </a:t>
            </a:r>
            <a:r>
              <a:rPr lang="uk-UA" sz="1800" b="1" dirty="0" smtClean="0">
                <a:solidFill>
                  <a:srgbClr val="FF0000"/>
                </a:solidFill>
              </a:rPr>
              <a:t>(або незатвердження) звіту. Рекомендації </a:t>
            </a:r>
            <a:r>
              <a:rPr lang="uk-UA" sz="1800" b="1" dirty="0" smtClean="0">
                <a:solidFill>
                  <a:srgbClr val="FF0000"/>
                </a:solidFill>
              </a:rPr>
              <a:t>щодо </a:t>
            </a:r>
            <a:r>
              <a:rPr lang="uk-UA" sz="1800" b="1" dirty="0">
                <a:solidFill>
                  <a:srgbClr val="FF0000"/>
                </a:solidFill>
              </a:rPr>
              <a:t>продовження чи </a:t>
            </a:r>
            <a:r>
              <a:rPr lang="uk-UA" sz="1800" b="1" dirty="0" smtClean="0">
                <a:solidFill>
                  <a:srgbClr val="FF0000"/>
                </a:solidFill>
              </a:rPr>
              <a:t>припинення робот за проектом розглядаються </a:t>
            </a:r>
            <a:r>
              <a:rPr lang="uk-UA" sz="1800" b="1" dirty="0" smtClean="0">
                <a:solidFill>
                  <a:srgbClr val="FF0000"/>
                </a:solidFill>
              </a:rPr>
              <a:t>і </a:t>
            </a:r>
            <a:r>
              <a:rPr lang="uk-UA" sz="1800" b="1" dirty="0" smtClean="0">
                <a:solidFill>
                  <a:srgbClr val="FF0000"/>
                </a:solidFill>
              </a:rPr>
              <a:t>затверджуються Координаційною Радою Програми.</a:t>
            </a:r>
            <a:endParaRPr lang="uk-UA" sz="18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18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5" y="155731"/>
            <a:ext cx="84516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Загальний звіт з виконання Програми у 2010 -2013 р.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0297" y="908720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000" dirty="0" smtClean="0"/>
              <a:t>Головна мета проектів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/>
              <a:t>Наукова або науково-прикладна складова проекту 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Зміст задачі, або задач, що виконувались у проектах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Актуальність робіт за проектами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Методи вирішення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Головні результати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/>
              <a:t>Інфраструктурна складова проектів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Будівництво або модернізація існуючого кластера (</a:t>
            </a:r>
            <a:r>
              <a:rPr lang="uk-UA" sz="2000" dirty="0" err="1" smtClean="0"/>
              <a:t>характерістики</a:t>
            </a:r>
            <a:r>
              <a:rPr lang="uk-UA" sz="2000" dirty="0" smtClean="0"/>
              <a:t> кластера після закінчення робіт)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Програмні розробки (програми і пакети програм, адаптація програм до </a:t>
            </a:r>
            <a:r>
              <a:rPr lang="uk-UA" sz="2000" dirty="0" err="1" smtClean="0"/>
              <a:t>грід-обчислень</a:t>
            </a:r>
            <a:r>
              <a:rPr lang="uk-UA" sz="2000" dirty="0" smtClean="0"/>
              <a:t>, </a:t>
            </a:r>
            <a:r>
              <a:rPr lang="uk-UA" sz="2000" dirty="0" err="1" smtClean="0"/>
              <a:t>грід-сервіси</a:t>
            </a:r>
            <a:r>
              <a:rPr lang="uk-UA" sz="2000" dirty="0" smtClean="0"/>
              <a:t> тощо) 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Використання обчислювальних ресурсів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/>
              <a:t>Взаємодія с іншими </a:t>
            </a:r>
            <a:r>
              <a:rPr lang="uk-UA" sz="2000" dirty="0" err="1" smtClean="0"/>
              <a:t>грід-проектами</a:t>
            </a:r>
            <a:r>
              <a:rPr lang="uk-UA" sz="2000" dirty="0" smtClean="0"/>
              <a:t> 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Вітчизняними</a:t>
            </a:r>
          </a:p>
          <a:p>
            <a:pPr marL="800100" lvl="1" indent="-342900">
              <a:buFont typeface="+mj-lt"/>
              <a:buAutoNum type="alphaLcParenR"/>
            </a:pPr>
            <a:r>
              <a:rPr lang="uk-UA" sz="2000" dirty="0" smtClean="0"/>
              <a:t>Закордонними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/>
              <a:t>Висновки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/>
              <a:t>Перелік </a:t>
            </a:r>
            <a:r>
              <a:rPr lang="uk-UA" sz="2000" dirty="0" err="1" smtClean="0"/>
              <a:t>публикацій</a:t>
            </a:r>
            <a:r>
              <a:rPr lang="uk-UA" sz="2000" dirty="0" smtClean="0"/>
              <a:t> за темою проектів</a:t>
            </a:r>
          </a:p>
          <a:p>
            <a:pPr lvl="1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46211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88126" y="1412776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1.Титульна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сторінка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2.Список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виконавців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3.Реферат</a:t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	</a:t>
            </a:r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r>
              <a:rPr lang="ru-RU" sz="1600" dirty="0" smtClean="0"/>
              <a:t>	</a:t>
            </a:r>
            <a:r>
              <a:rPr lang="ru-RU" sz="2400" dirty="0" err="1" smtClean="0"/>
              <a:t>Зразок</a:t>
            </a:r>
            <a:r>
              <a:rPr lang="ru-RU" sz="2400" dirty="0" smtClean="0"/>
              <a:t> (шаблон) </a:t>
            </a:r>
            <a:r>
              <a:rPr lang="ru-RU" sz="2400" dirty="0" err="1"/>
              <a:t>звіту</a:t>
            </a:r>
            <a:r>
              <a:rPr lang="ru-RU" sz="2400" dirty="0"/>
              <a:t> буде представлено </a:t>
            </a:r>
            <a:r>
              <a:rPr lang="ru-RU" sz="2400" dirty="0" smtClean="0"/>
              <a:t>на </a:t>
            </a:r>
            <a:r>
              <a:rPr lang="ru-RU" sz="2400" dirty="0" err="1" smtClean="0"/>
              <a:t>сайті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Програми</a:t>
            </a:r>
            <a:r>
              <a:rPr lang="ru-RU" sz="2400" dirty="0" smtClean="0"/>
              <a:t> 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розіслано</a:t>
            </a:r>
            <a:r>
              <a:rPr lang="ru-RU" sz="2400" dirty="0" smtClean="0"/>
              <a:t> е-мейлом </a:t>
            </a:r>
            <a:r>
              <a:rPr lang="uk-UA" sz="2400" dirty="0" smtClean="0"/>
              <a:t>в кінці листопада</a:t>
            </a:r>
            <a:endParaRPr lang="ru-RU" sz="24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Завдання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проекту</a:t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	</a:t>
            </a:r>
          </a:p>
          <a:p>
            <a:pPr>
              <a:buNone/>
            </a:pPr>
            <a:r>
              <a:rPr lang="ru-RU" sz="1600" dirty="0"/>
              <a:t>	</a:t>
            </a:r>
            <a:r>
              <a:rPr lang="uk-UA" sz="2400" dirty="0" smtClean="0"/>
              <a:t>Перелік </a:t>
            </a:r>
            <a:r>
              <a:rPr lang="uk-UA" sz="2400" dirty="0"/>
              <a:t>завдань проекту, зазначених у технічному завданні Договору на виконання науково-технічного проекту. </a:t>
            </a:r>
            <a:r>
              <a:rPr lang="uk-UA" sz="2400" dirty="0">
                <a:solidFill>
                  <a:srgbClr val="FF0000"/>
                </a:solidFill>
              </a:rPr>
              <a:t>Обов’язково зазначити, які завдання і заходи Програми виконувалися </a:t>
            </a:r>
            <a:r>
              <a:rPr lang="uk-UA" sz="2400" dirty="0"/>
              <a:t>(згідно з Додатком до розпорядження Президії НАН України від 05.04.11 № 235)</a:t>
            </a:r>
            <a:endParaRPr lang="ru-RU" sz="24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Зміст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звіту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Вступ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1-2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	</a:t>
            </a:r>
          </a:p>
          <a:p>
            <a:pPr>
              <a:buNone/>
            </a:pPr>
            <a:r>
              <a:rPr lang="ru-RU" sz="1600" dirty="0"/>
              <a:t>	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/>
              <a:t>	</a:t>
            </a:r>
            <a:r>
              <a:rPr lang="uk-UA" sz="2000" dirty="0" smtClean="0"/>
              <a:t>Необхідність </a:t>
            </a:r>
            <a:r>
              <a:rPr lang="uk-UA" sz="2000" dirty="0"/>
              <a:t>і актуальність проекту. Мета проекту. </a:t>
            </a:r>
            <a:r>
              <a:rPr lang="uk-UA" sz="2000" dirty="0" err="1"/>
              <a:t>Обгрунтування</a:t>
            </a:r>
            <a:r>
              <a:rPr lang="uk-UA" sz="2000" dirty="0"/>
              <a:t> можливості виконання проекту (матеріальна база, людський потенціал і таке інше). </a:t>
            </a:r>
            <a:endParaRPr lang="uk-UA" sz="2000" dirty="0" smtClean="0"/>
          </a:p>
          <a:p>
            <a:pPr>
              <a:buNone/>
            </a:pPr>
            <a:r>
              <a:rPr lang="uk-UA" sz="2000" dirty="0"/>
              <a:t>	</a:t>
            </a:r>
            <a:r>
              <a:rPr lang="uk-UA" sz="2000" dirty="0" smtClean="0">
                <a:solidFill>
                  <a:srgbClr val="FF0000"/>
                </a:solidFill>
              </a:rPr>
              <a:t>Як </a:t>
            </a:r>
            <a:r>
              <a:rPr lang="uk-UA" sz="2000" dirty="0">
                <a:solidFill>
                  <a:srgbClr val="FF0000"/>
                </a:solidFill>
              </a:rPr>
              <a:t>проект відповідає меті і завданням Державної </a:t>
            </a:r>
            <a:r>
              <a:rPr lang="uk-UA" sz="2000" dirty="0" err="1">
                <a:solidFill>
                  <a:srgbClr val="FF0000"/>
                </a:solidFill>
              </a:rPr>
              <a:t>грід-програми</a:t>
            </a:r>
            <a:r>
              <a:rPr lang="uk-UA" sz="2000" dirty="0">
                <a:solidFill>
                  <a:srgbClr val="FF0000"/>
                </a:solidFill>
              </a:rPr>
              <a:t>.</a:t>
            </a:r>
            <a:r>
              <a:rPr lang="uk-UA" sz="2400" dirty="0">
                <a:solidFill>
                  <a:srgbClr val="FF0000"/>
                </a:solidFill>
              </a:rPr>
              <a:t> </a:t>
            </a:r>
            <a:endParaRPr lang="ru-RU" sz="2400" dirty="0" smtClean="0">
              <a:solidFill>
                <a:srgbClr val="FF0000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46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Наукова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(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або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матеріально-техніча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складова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проекту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більше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	</a:t>
            </a:r>
          </a:p>
          <a:p>
            <a:pPr>
              <a:buNone/>
            </a:pPr>
            <a:r>
              <a:rPr lang="ru-RU" sz="1600" dirty="0"/>
              <a:t>	</a:t>
            </a:r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747554" y="1268760"/>
            <a:ext cx="398210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lvl="1" indent="-366713">
              <a:buFont typeface="+mj-lt"/>
              <a:buAutoNum type="arabicPeriod"/>
            </a:pPr>
            <a:r>
              <a:rPr lang="uk-UA" sz="2000" dirty="0"/>
              <a:t>Постановка та актуальність тематичної задачі або задач.</a:t>
            </a:r>
          </a:p>
          <a:p>
            <a:pPr marL="450850" lvl="1" indent="-366713">
              <a:buFont typeface="+mj-lt"/>
              <a:buAutoNum type="arabicPeriod"/>
              <a:tabLst>
                <a:tab pos="450850" algn="l"/>
              </a:tabLst>
            </a:pPr>
            <a:r>
              <a:rPr lang="uk-UA" sz="2000" dirty="0"/>
              <a:t>Отримані наукові результати </a:t>
            </a:r>
            <a:endParaRPr lang="uk-UA" sz="2000" dirty="0" smtClean="0"/>
          </a:p>
          <a:p>
            <a:pPr marL="450850" lvl="1" indent="-450850">
              <a:tabLst>
                <a:tab pos="450850" algn="l"/>
              </a:tabLst>
            </a:pPr>
            <a:r>
              <a:rPr lang="uk-UA" sz="2000" dirty="0"/>
              <a:t>	</a:t>
            </a:r>
            <a:r>
              <a:rPr lang="uk-UA" sz="2000" dirty="0" smtClean="0"/>
              <a:t>(</a:t>
            </a:r>
            <a:r>
              <a:rPr lang="uk-UA" sz="2000" dirty="0"/>
              <a:t>з посиланнями на перелік статей, </a:t>
            </a:r>
            <a:r>
              <a:rPr lang="uk-UA" sz="2000" dirty="0" smtClean="0"/>
              <a:t>що </a:t>
            </a:r>
            <a:r>
              <a:rPr lang="uk-UA" sz="2000" dirty="0"/>
              <a:t>опубліковані за тематикою </a:t>
            </a:r>
            <a:r>
              <a:rPr lang="uk-UA" sz="2000" dirty="0" smtClean="0"/>
              <a:t>проекту</a:t>
            </a:r>
            <a:r>
              <a:rPr lang="uk-UA" sz="2000" dirty="0"/>
              <a:t>). </a:t>
            </a:r>
            <a:endParaRPr lang="uk-UA" sz="2000" dirty="0" smtClean="0"/>
          </a:p>
          <a:p>
            <a:pPr marL="450850" lvl="1" indent="-450850">
              <a:tabLst>
                <a:tab pos="450850" algn="l"/>
              </a:tabLst>
            </a:pPr>
            <a:r>
              <a:rPr lang="uk-UA" sz="2000" dirty="0"/>
              <a:t>	</a:t>
            </a:r>
            <a:r>
              <a:rPr lang="uk-UA" sz="2000" dirty="0" smtClean="0"/>
              <a:t>Додати </a:t>
            </a:r>
            <a:r>
              <a:rPr lang="uk-UA" sz="2000" dirty="0"/>
              <a:t>в тексті схеми, рисунки, </a:t>
            </a:r>
            <a:r>
              <a:rPr lang="uk-UA" sz="2000" dirty="0" err="1" smtClean="0"/>
              <a:t>скріншоти</a:t>
            </a:r>
            <a:r>
              <a:rPr lang="uk-UA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29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Використання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комп’ютерних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ресурсів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для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отримання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результатів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проекту</a:t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(не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більше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6286520"/>
          </a:xfr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uk-UA" sz="1800" dirty="0" smtClean="0"/>
              <a:t>Необхідність </a:t>
            </a:r>
            <a:r>
              <a:rPr lang="uk-UA" sz="1800" dirty="0"/>
              <a:t>використання обчислень для отримання результатів (оцінки потрібного обсягу ресурсів, часу обчислень)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uk-UA" sz="1600" dirty="0"/>
              <a:t>Локально, на кластері</a:t>
            </a:r>
          </a:p>
          <a:p>
            <a:pPr marL="1371600" lvl="2" indent="-457200">
              <a:buFont typeface="+mj-lt"/>
              <a:buAutoNum type="alphaLcParenR"/>
            </a:pPr>
            <a:r>
              <a:rPr lang="uk-UA" sz="1600" dirty="0"/>
              <a:t>За допомогою саме </a:t>
            </a:r>
            <a:r>
              <a:rPr lang="uk-UA" sz="1600" dirty="0" err="1"/>
              <a:t>грід-інфраструктури</a:t>
            </a:r>
            <a:endParaRPr lang="uk-UA" sz="1600" dirty="0"/>
          </a:p>
          <a:p>
            <a:pPr>
              <a:buFont typeface="+mj-lt"/>
              <a:buAutoNum type="arabicParenR"/>
            </a:pPr>
            <a:r>
              <a:rPr lang="uk-UA" sz="1800" dirty="0"/>
              <a:t>Стислий перелік необхідного </a:t>
            </a:r>
            <a:r>
              <a:rPr lang="uk-UA" sz="1800" dirty="0" smtClean="0"/>
              <a:t>стандартного або </a:t>
            </a:r>
            <a:r>
              <a:rPr lang="uk-UA" sz="1800" dirty="0" smtClean="0"/>
              <a:t>самостійно </a:t>
            </a:r>
            <a:r>
              <a:rPr lang="uk-UA" sz="1800" dirty="0" smtClean="0"/>
              <a:t>розробленого прикладного </a:t>
            </a:r>
            <a:r>
              <a:rPr lang="uk-UA" sz="1800" dirty="0"/>
              <a:t>програмного забезпечення, його характеристика</a:t>
            </a:r>
          </a:p>
          <a:p>
            <a:pPr>
              <a:buFont typeface="+mj-lt"/>
              <a:buAutoNum type="arabicParenR"/>
            </a:pPr>
            <a:r>
              <a:rPr lang="uk-UA" sz="1800" dirty="0"/>
              <a:t>Адаптація цього ПЗ, якщо необхідно, до використання </a:t>
            </a:r>
            <a:r>
              <a:rPr lang="uk-UA" sz="1800" dirty="0" err="1" smtClean="0"/>
              <a:t>грід-технологій</a:t>
            </a:r>
            <a:r>
              <a:rPr lang="uk-UA" sz="1800" dirty="0" smtClean="0"/>
              <a:t>. </a:t>
            </a:r>
            <a:r>
              <a:rPr lang="uk-UA" sz="1800" dirty="0"/>
              <a:t>Щ</a:t>
            </a:r>
            <a:r>
              <a:rPr lang="uk-UA" sz="1800" dirty="0" smtClean="0"/>
              <a:t>о </a:t>
            </a:r>
            <a:r>
              <a:rPr lang="uk-UA" sz="1800" dirty="0"/>
              <a:t>конкретно було зроблено для цього</a:t>
            </a:r>
            <a:r>
              <a:rPr lang="uk-UA" sz="1800" dirty="0" smtClean="0"/>
              <a:t>.</a:t>
            </a:r>
          </a:p>
          <a:p>
            <a:pPr marL="342900" lvl="1" indent="-342900">
              <a:buFont typeface="+mj-lt"/>
              <a:buAutoNum type="arabicParenR" startAt="4"/>
            </a:pPr>
            <a:r>
              <a:rPr lang="ru-RU" sz="1800" dirty="0"/>
              <a:t>Як </a:t>
            </a:r>
            <a:r>
              <a:rPr lang="ru-RU" sz="1800" dirty="0" err="1" smtClean="0"/>
              <a:t>розроблені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засоби</a:t>
            </a:r>
            <a:r>
              <a:rPr lang="ru-RU" sz="1800" dirty="0" smtClean="0"/>
              <a:t> </a:t>
            </a:r>
            <a:r>
              <a:rPr lang="ru-RU" sz="1800" dirty="0" err="1"/>
              <a:t>можуть</a:t>
            </a:r>
            <a:r>
              <a:rPr lang="ru-RU" sz="1800" dirty="0"/>
              <a:t> бути </a:t>
            </a:r>
            <a:r>
              <a:rPr lang="ru-RU" sz="1800" dirty="0" err="1"/>
              <a:t>використані</a:t>
            </a:r>
            <a:r>
              <a:rPr lang="ru-RU" sz="1800" dirty="0"/>
              <a:t> </a:t>
            </a:r>
            <a:r>
              <a:rPr lang="ru-RU" sz="1800" dirty="0" err="1"/>
              <a:t>іншими</a:t>
            </a:r>
            <a:r>
              <a:rPr lang="ru-RU" sz="1800" dirty="0"/>
              <a:t> </a:t>
            </a:r>
            <a:r>
              <a:rPr lang="ru-RU" sz="1800" dirty="0" err="1"/>
              <a:t>користувачами</a:t>
            </a:r>
            <a:r>
              <a:rPr lang="ru-RU" sz="1800" dirty="0"/>
              <a:t>. </a:t>
            </a:r>
            <a:r>
              <a:rPr lang="ru-RU" sz="1800" dirty="0" err="1"/>
              <a:t>Чи</a:t>
            </a:r>
            <a:r>
              <a:rPr lang="ru-RU" sz="1800" dirty="0"/>
              <a:t> є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текстові</a:t>
            </a:r>
            <a:r>
              <a:rPr lang="ru-RU" sz="1800" dirty="0"/>
              <a:t> описи та </a:t>
            </a:r>
            <a:r>
              <a:rPr lang="ru-RU" sz="1800" dirty="0" err="1"/>
              <a:t>інструкції</a:t>
            </a:r>
            <a:r>
              <a:rPr lang="ru-RU" sz="1800" dirty="0"/>
              <a:t> </a:t>
            </a:r>
            <a:r>
              <a:rPr lang="ru-RU" sz="1800" dirty="0" err="1"/>
              <a:t>щодо</a:t>
            </a:r>
            <a:r>
              <a:rPr lang="ru-RU" sz="1800" dirty="0"/>
              <a:t> </a:t>
            </a:r>
            <a:r>
              <a:rPr lang="ru-RU" sz="1800" dirty="0" err="1"/>
              <a:t>використання</a:t>
            </a:r>
            <a:r>
              <a:rPr lang="en-US" sz="1800" dirty="0"/>
              <a:t>?</a:t>
            </a:r>
            <a:r>
              <a:rPr lang="ru-RU" sz="1800" dirty="0"/>
              <a:t> </a:t>
            </a:r>
            <a:endParaRPr lang="uk-UA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59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Використання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комп’ютерних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ресурсів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для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отримання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результатів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проекту</a:t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(не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більше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(</a:t>
            </a:r>
            <a:r>
              <a:rPr lang="ru-RU" sz="1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продовження</a:t>
            </a:r>
            <a:r>
              <a:rPr lang="ru-RU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</a:t>
            </a:r>
            <a:endParaRPr lang="ru-RU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uk-UA" sz="1800" dirty="0" smtClean="0"/>
              <a:t>      </a:t>
            </a:r>
            <a:r>
              <a:rPr lang="ru-RU" sz="1800" dirty="0"/>
              <a:t>Де </a:t>
            </a:r>
            <a:r>
              <a:rPr lang="ru-RU" sz="1800" dirty="0" err="1"/>
              <a:t>зберігаються</a:t>
            </a:r>
            <a:r>
              <a:rPr lang="ru-RU" sz="1800" dirty="0"/>
              <a:t> </a:t>
            </a:r>
            <a:r>
              <a:rPr lang="ru-RU" sz="1800" dirty="0" err="1"/>
              <a:t>програми</a:t>
            </a:r>
            <a:r>
              <a:rPr lang="ru-RU" sz="1800" dirty="0" smtClean="0"/>
              <a:t>,</a:t>
            </a:r>
          </a:p>
          <a:p>
            <a:pPr marL="0" lvl="1" indent="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</a:t>
            </a:r>
            <a:r>
              <a:rPr lang="ru-RU" sz="1800" dirty="0" err="1" smtClean="0"/>
              <a:t>скріпти</a:t>
            </a:r>
            <a:r>
              <a:rPr lang="ru-RU" sz="1800" dirty="0" smtClean="0"/>
              <a:t> </a:t>
            </a:r>
            <a:r>
              <a:rPr lang="ru-RU" sz="1800" dirty="0"/>
              <a:t>та </a:t>
            </a:r>
            <a:r>
              <a:rPr lang="ru-RU" sz="1800" dirty="0" err="1"/>
              <a:t>текстові</a:t>
            </a:r>
            <a:r>
              <a:rPr lang="ru-RU" sz="1800" dirty="0"/>
              <a:t> описи</a:t>
            </a:r>
            <a:r>
              <a:rPr lang="en-US" sz="1800" dirty="0"/>
              <a:t>?</a:t>
            </a:r>
            <a:r>
              <a:rPr lang="ru-RU" sz="1800" dirty="0"/>
              <a:t> </a:t>
            </a:r>
            <a:endParaRPr lang="ru-RU" sz="1800" dirty="0" smtClean="0"/>
          </a:p>
          <a:p>
            <a:pPr marL="342900" lvl="1" indent="-342900">
              <a:buFont typeface="+mj-lt"/>
              <a:buAutoNum type="arabicParenR" startAt="5"/>
            </a:pPr>
            <a:r>
              <a:rPr lang="uk-UA" sz="1800" dirty="0"/>
              <a:t>Які </a:t>
            </a:r>
            <a:r>
              <a:rPr lang="uk-UA" sz="1800" dirty="0" err="1"/>
              <a:t>грід-сервіси</a:t>
            </a:r>
            <a:r>
              <a:rPr lang="uk-UA" sz="1800" dirty="0"/>
              <a:t>, </a:t>
            </a:r>
            <a:r>
              <a:rPr lang="uk-UA" sz="1800" dirty="0" err="1"/>
              <a:t>веб-портали</a:t>
            </a:r>
            <a:r>
              <a:rPr lang="uk-UA" sz="1800" dirty="0"/>
              <a:t>, </a:t>
            </a:r>
            <a:r>
              <a:rPr lang="uk-UA" sz="1800" dirty="0" err="1"/>
              <a:t>веб-сторінки</a:t>
            </a:r>
            <a:r>
              <a:rPr lang="uk-UA" sz="1800" dirty="0"/>
              <a:t> тощо було розроблено і застосовано, або впроваджено</a:t>
            </a:r>
            <a:r>
              <a:rPr lang="en-US" sz="1800" dirty="0" smtClean="0"/>
              <a:t>?</a:t>
            </a:r>
            <a:endParaRPr lang="uk-UA" sz="1800" dirty="0" smtClean="0"/>
          </a:p>
          <a:p>
            <a:pPr>
              <a:buFont typeface="+mj-lt"/>
              <a:buAutoNum type="arabicParenR" startAt="6"/>
            </a:pPr>
            <a:r>
              <a:rPr lang="uk-UA" sz="1800" dirty="0" smtClean="0"/>
              <a:t>В </a:t>
            </a:r>
            <a:r>
              <a:rPr lang="uk-UA" sz="1800" dirty="0"/>
              <a:t>якій віртуальній організації здійснювалися обчислення.</a:t>
            </a:r>
          </a:p>
          <a:p>
            <a:pPr>
              <a:buFont typeface="+mj-lt"/>
              <a:buAutoNum type="arabicParenR" startAt="6"/>
            </a:pPr>
            <a:r>
              <a:rPr lang="ru-RU" sz="1800" dirty="0" err="1"/>
              <a:t>Перел</a:t>
            </a:r>
            <a:r>
              <a:rPr lang="uk-UA" sz="1800" dirty="0" err="1"/>
              <a:t>ік</a:t>
            </a:r>
            <a:r>
              <a:rPr lang="uk-UA" sz="1800" dirty="0"/>
              <a:t> </a:t>
            </a:r>
            <a:r>
              <a:rPr lang="uk-UA" sz="1800" dirty="0" err="1"/>
              <a:t>грід-користувачів</a:t>
            </a:r>
            <a:r>
              <a:rPr lang="uk-UA" sz="1800" dirty="0"/>
              <a:t>, </a:t>
            </a:r>
            <a:r>
              <a:rPr lang="uk-UA" sz="1800" dirty="0" smtClean="0"/>
              <a:t>які мають сертифікат і  від імені яких виконувались завдання в </a:t>
            </a:r>
            <a:r>
              <a:rPr lang="uk-UA" sz="1800" dirty="0" err="1" smtClean="0"/>
              <a:t>гріді</a:t>
            </a:r>
            <a:r>
              <a:rPr lang="uk-UA" sz="1800" dirty="0" smtClean="0"/>
              <a:t>.</a:t>
            </a:r>
            <a:endParaRPr lang="uk-UA" sz="1800" dirty="0"/>
          </a:p>
          <a:p>
            <a:pPr>
              <a:buFont typeface="+mj-lt"/>
              <a:buAutoNum type="arabicParenR" startAt="6"/>
            </a:pPr>
            <a:r>
              <a:rPr lang="uk-UA" sz="1800" dirty="0"/>
              <a:t>Скільки задач було обчислено, на яких </a:t>
            </a:r>
            <a:r>
              <a:rPr lang="uk-UA" sz="1800" dirty="0" err="1"/>
              <a:t>грід-кластерах</a:t>
            </a:r>
            <a:r>
              <a:rPr lang="uk-UA" sz="1800" dirty="0"/>
              <a:t>, середній час обчислення одної задачі, загальна тривалість обчислень</a:t>
            </a:r>
            <a:r>
              <a:rPr lang="uk-UA" sz="1800" dirty="0" smtClean="0"/>
              <a:t>.</a:t>
            </a:r>
            <a:endParaRPr lang="uk-UA" sz="18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Використання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комп’ютерних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ресурсів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для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отримання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результатів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проекту</a:t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(не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більше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 </a:t>
            </a:r>
            <a:r>
              <a:rPr lang="ru-RU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стор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(</a:t>
            </a:r>
            <a:r>
              <a:rPr lang="ru-RU" sz="1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продовження</a:t>
            </a:r>
            <a:r>
              <a:rPr lang="ru-RU" sz="1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)</a:t>
            </a:r>
            <a:endParaRPr lang="ru-RU" sz="1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 startAt="9"/>
            </a:pPr>
            <a:r>
              <a:rPr lang="uk-UA" sz="1800" dirty="0" smtClean="0"/>
              <a:t>Які </a:t>
            </a:r>
            <a:r>
              <a:rPr lang="uk-UA" sz="1800" dirty="0"/>
              <a:t>зміни необхідно зробити в грід-інфраструктурі України для того, щоб ваші завдання виконувалися більш </a:t>
            </a:r>
            <a:r>
              <a:rPr lang="uk-UA" sz="1800" dirty="0" smtClean="0"/>
              <a:t>ефективно</a:t>
            </a:r>
            <a:r>
              <a:rPr lang="en-US" sz="1800" dirty="0" smtClean="0"/>
              <a:t>?</a:t>
            </a:r>
            <a:endParaRPr lang="uk-UA" sz="1800" dirty="0"/>
          </a:p>
          <a:p>
            <a:pPr marL="457200" indent="-457200">
              <a:buFont typeface="+mj-lt"/>
              <a:buAutoNum type="arabicParenR" startAt="9"/>
            </a:pPr>
            <a:r>
              <a:rPr lang="uk-UA" sz="1800" dirty="0"/>
              <a:t>Чи </a:t>
            </a:r>
            <a:r>
              <a:rPr lang="uk-UA" sz="1800" dirty="0" smtClean="0"/>
              <a:t>використовували </a:t>
            </a:r>
            <a:r>
              <a:rPr lang="uk-UA" sz="1800" dirty="0"/>
              <a:t>ви </a:t>
            </a:r>
            <a:r>
              <a:rPr lang="uk-UA" sz="1800" dirty="0" smtClean="0"/>
              <a:t>європейські або світові </a:t>
            </a:r>
            <a:r>
              <a:rPr lang="uk-UA" sz="1800" dirty="0" err="1" smtClean="0"/>
              <a:t>грід-ресурси</a:t>
            </a:r>
            <a:r>
              <a:rPr lang="uk-UA" sz="1800" dirty="0" smtClean="0"/>
              <a:t> для обчислень ваших задач</a:t>
            </a:r>
            <a:r>
              <a:rPr lang="uk-UA" sz="1800" dirty="0" smtClean="0"/>
              <a:t>. </a:t>
            </a:r>
            <a:r>
              <a:rPr lang="uk-UA" sz="1800" dirty="0"/>
              <a:t>Якщо так, то </a:t>
            </a:r>
            <a:r>
              <a:rPr lang="uk-UA" sz="1800" dirty="0" smtClean="0"/>
              <a:t>для яких задач, які ресурси  і </a:t>
            </a:r>
            <a:r>
              <a:rPr lang="uk-UA" sz="1800" dirty="0"/>
              <a:t>наскільки </a:t>
            </a:r>
            <a:r>
              <a:rPr lang="uk-UA" sz="1800" dirty="0" smtClean="0"/>
              <a:t>інтенсивно</a:t>
            </a:r>
            <a:r>
              <a:rPr lang="en-US" sz="1800" dirty="0" smtClean="0"/>
              <a:t>?</a:t>
            </a:r>
            <a:endParaRPr lang="uk-UA" sz="1800" dirty="0" smtClean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3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42910" y="973087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Висновки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0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.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Перелік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статей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err="1" smtClean="0"/>
              <a:t>Опубліковані</a:t>
            </a:r>
            <a:r>
              <a:rPr lang="ru-RU" sz="1800" dirty="0"/>
              <a:t>, </a:t>
            </a:r>
            <a:r>
              <a:rPr lang="ru-RU" sz="1800" dirty="0" err="1"/>
              <a:t>або</a:t>
            </a:r>
            <a:r>
              <a:rPr lang="ru-RU" sz="1800" dirty="0"/>
              <a:t> є </a:t>
            </a:r>
            <a:r>
              <a:rPr lang="ru-RU" sz="1800" dirty="0" err="1"/>
              <a:t>надісланими</a:t>
            </a:r>
            <a:r>
              <a:rPr lang="ru-RU" sz="1800" dirty="0"/>
              <a:t> в </a:t>
            </a:r>
            <a:r>
              <a:rPr lang="ru-RU" sz="1800" dirty="0" err="1"/>
              <a:t>наукові</a:t>
            </a:r>
            <a:r>
              <a:rPr lang="ru-RU" sz="1800" dirty="0"/>
              <a:t> </a:t>
            </a:r>
            <a:r>
              <a:rPr lang="ru-RU" sz="1800" dirty="0" err="1" smtClean="0"/>
              <a:t>журнали</a:t>
            </a:r>
            <a:r>
              <a:rPr lang="ru-RU" sz="1800" dirty="0" smtClean="0"/>
              <a:t>. </a:t>
            </a:r>
          </a:p>
          <a:p>
            <a:pPr marL="0" indent="0">
              <a:buNone/>
            </a:pPr>
            <a:r>
              <a:rPr lang="ru-RU" sz="1800" dirty="0" err="1"/>
              <a:t>П</a:t>
            </a:r>
            <a:r>
              <a:rPr lang="ru-RU" sz="1800" dirty="0" err="1" smtClean="0"/>
              <a:t>ерелік</a:t>
            </a:r>
            <a:r>
              <a:rPr lang="ru-RU" sz="1800" dirty="0" smtClean="0"/>
              <a:t> </a:t>
            </a:r>
            <a:r>
              <a:rPr lang="ru-RU" sz="1800" dirty="0" err="1"/>
              <a:t>доповідей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зроблено</a:t>
            </a:r>
            <a:r>
              <a:rPr lang="ru-RU" sz="1800" dirty="0"/>
              <a:t> на </a:t>
            </a:r>
            <a:r>
              <a:rPr lang="ru-RU" sz="1800" dirty="0" err="1"/>
              <a:t>семінарах</a:t>
            </a:r>
            <a:r>
              <a:rPr lang="ru-RU" sz="1800" dirty="0"/>
              <a:t>, </a:t>
            </a:r>
            <a:r>
              <a:rPr lang="ru-RU" sz="1800" dirty="0" err="1"/>
              <a:t>конференціях</a:t>
            </a:r>
            <a:r>
              <a:rPr lang="ru-RU" sz="1800" dirty="0" smtClean="0"/>
              <a:t>.</a:t>
            </a:r>
            <a:r>
              <a:rPr lang="en-US" sz="1800" dirty="0" smtClean="0"/>
              <a:t> </a:t>
            </a: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Відзначити, чи є в статтях посилання на те, що чисельні результати отримано за допомогою локальних обчислень на кластерах або з використанням </a:t>
            </a:r>
            <a:r>
              <a:rPr lang="uk-UA" sz="1800" dirty="0" err="1" smtClean="0"/>
              <a:t>грід-інфраструктури</a:t>
            </a:r>
            <a:r>
              <a:rPr lang="uk-UA" sz="1800" dirty="0" smtClean="0"/>
              <a:t> УНГ  </a:t>
            </a:r>
            <a:r>
              <a:rPr lang="ru-RU" sz="1800" dirty="0"/>
              <a:t/>
            </a:r>
            <a:br>
              <a:rPr lang="ru-RU" sz="1800" dirty="0"/>
            </a:b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uk-UA" sz="18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85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5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CSC(5)</Template>
  <TotalTime>934</TotalTime>
  <Words>562</Words>
  <Application>Microsoft Office PowerPoint</Application>
  <PresentationFormat>Экран (4:3)</PresentationFormat>
  <Paragraphs>106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CSC(5)</vt:lpstr>
      <vt:lpstr>Звіт за проектом</vt:lpstr>
      <vt:lpstr>   1.Титульна сторінка 2.Список виконавців 3.Реферат   </vt:lpstr>
      <vt:lpstr>   4. Завдання проекту    </vt:lpstr>
      <vt:lpstr>   5. Зміст звіту  6. Вступ  (1-2 стор.)   </vt:lpstr>
      <vt:lpstr>   7. Наукова (або матеріально-техніча)  складова проекту  (не більше 10 стор.) </vt:lpstr>
      <vt:lpstr>   8. Використання комп’ютерних ресурсів для отримання результатів проекту (не більше 6 стор.)  </vt:lpstr>
      <vt:lpstr>   8. Використання комп’ютерних ресурсів для отримання результатів проекту (не більше 6 стор.)  (продовження)</vt:lpstr>
      <vt:lpstr>   8. Використання комп’ютерних ресурсів для отримання результатів проекту (не більше 6 стор.)  (продовження)</vt:lpstr>
      <vt:lpstr>      9. Висновки  10. Перелік статей    </vt:lpstr>
      <vt:lpstr>   </vt:lpstr>
      <vt:lpstr>13.Інші додатки,  якщо необхідні.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за проектом</dc:title>
  <dc:creator>martynov</dc:creator>
  <cp:lastModifiedBy>Евгений Мартынов</cp:lastModifiedBy>
  <cp:revision>23</cp:revision>
  <dcterms:created xsi:type="dcterms:W3CDTF">2011-09-27T14:21:52Z</dcterms:created>
  <dcterms:modified xsi:type="dcterms:W3CDTF">2012-11-02T07:13:43Z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